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410" r:id="rId3"/>
    <p:sldId id="394" r:id="rId4"/>
    <p:sldId id="398" r:id="rId5"/>
    <p:sldId id="406" r:id="rId6"/>
    <p:sldId id="408" r:id="rId7"/>
    <p:sldId id="399" r:id="rId8"/>
    <p:sldId id="397" r:id="rId9"/>
    <p:sldId id="358" r:id="rId10"/>
    <p:sldId id="404" r:id="rId11"/>
    <p:sldId id="403" r:id="rId12"/>
    <p:sldId id="413" r:id="rId13"/>
    <p:sldId id="257" r:id="rId14"/>
    <p:sldId id="390" r:id="rId15"/>
    <p:sldId id="405" r:id="rId16"/>
    <p:sldId id="411" r:id="rId17"/>
    <p:sldId id="412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03"/>
    <a:srgbClr val="D24C02"/>
    <a:srgbClr val="78BE20"/>
    <a:srgbClr val="AE2573"/>
    <a:srgbClr val="005EB8"/>
    <a:srgbClr val="41B6E6"/>
    <a:srgbClr val="330072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71455" autoAdjust="0"/>
  </p:normalViewPr>
  <p:slideViewPr>
    <p:cSldViewPr>
      <p:cViewPr varScale="1">
        <p:scale>
          <a:sx n="45" d="100"/>
          <a:sy n="45" d="100"/>
        </p:scale>
        <p:origin x="1468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D5EF-D9F4-47E7-BB57-622369E58597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B13E9-ED0B-4BF4-8294-1D5713FC2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6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13E9-ED0B-4BF4-8294-1D5713FC2A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1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13E9-ED0B-4BF4-8294-1D5713FC2A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3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13E9-ED0B-4BF4-8294-1D5713FC2A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0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of you will be very familiar with COM-B;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Capability, Opportunity, Motivation, Behaviour model is one theory which can contribute insights into sexual health and wellbeing behaviours, and as a result help facilitate change.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theory behind COM-B is that a behaviour is the result of an interaction between three components: capability, opportunity, and motivation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>
                <a:solidFill>
                  <a:srgbClr val="00B050"/>
                </a:solidFill>
              </a:rPr>
              <a:t>Purple</a:t>
            </a:r>
            <a:r>
              <a:rPr lang="en-GB" dirty="0"/>
              <a:t> tabs on the model - would be the activities for example, public promotion events like a pop up stand at a community event, or an advertising campaign </a:t>
            </a:r>
          </a:p>
          <a:p>
            <a:endParaRPr lang="en-GB" dirty="0"/>
          </a:p>
          <a:p>
            <a:r>
              <a:rPr lang="en-GB" b="1" dirty="0">
                <a:solidFill>
                  <a:srgbClr val="FFFF00"/>
                </a:solidFill>
              </a:rPr>
              <a:t>Blue</a:t>
            </a:r>
            <a:r>
              <a:rPr lang="en-GB" dirty="0"/>
              <a:t> layer – what does the activity impact: knowledge, awareness, access, stigma</a:t>
            </a:r>
          </a:p>
          <a:p>
            <a:endParaRPr lang="en-GB" dirty="0"/>
          </a:p>
          <a:p>
            <a:r>
              <a:rPr lang="en-GB" b="1" dirty="0"/>
              <a:t>Yellow </a:t>
            </a:r>
            <a:r>
              <a:rPr lang="en-GB" dirty="0"/>
              <a:t>layer – the purpose of the activity i.e. what is the objective we aim to resolve with the community. For example, education, enablement or modelling.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13E9-ED0B-4BF4-8294-1D5713FC2A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7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but it should be, as more data will lead to wider understanding of key themes and area of importance that need to be addressed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Caveats: COVID pandemic; barriers to accessing services</a:t>
            </a:r>
          </a:p>
          <a:p>
            <a:endParaRPr lang="en-GB" dirty="0"/>
          </a:p>
          <a:p>
            <a:endParaRPr lang="en-GB" dirty="0"/>
          </a:p>
          <a:p>
            <a:pPr fontAlgn="b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to 34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2,619</a:t>
            </a:r>
            <a:r>
              <a:rPr lang="en-GB" dirty="0"/>
              <a:t> </a:t>
            </a:r>
          </a:p>
          <a:p>
            <a:pPr fontAlgn="b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to 44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2,020 </a:t>
            </a:r>
          </a:p>
          <a:p>
            <a:pPr fontAlgn="b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SyphilisTotal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to 64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2,032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13E9-ED0B-4BF4-8294-1D5713FC2A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9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6" b="11837"/>
          <a:stretch/>
        </p:blipFill>
        <p:spPr>
          <a:xfrm>
            <a:off x="5820997" y="3573016"/>
            <a:ext cx="3323004" cy="32849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4094" y="2636912"/>
            <a:ext cx="8336377" cy="864096"/>
          </a:xfrm>
        </p:spPr>
        <p:txBody>
          <a:bodyPr/>
          <a:lstStyle>
            <a:lvl1pPr>
              <a:defRPr sz="3200">
                <a:solidFill>
                  <a:srgbClr val="005EB8"/>
                </a:solidFill>
              </a:defRPr>
            </a:lvl1pPr>
          </a:lstStyle>
          <a:p>
            <a:pPr>
              <a:spcAft>
                <a:spcPts val="2400"/>
              </a:spcAft>
            </a:pPr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slide 36pt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io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89" y="2253268"/>
            <a:ext cx="3150799" cy="4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148729" y="3005626"/>
            <a:ext cx="3240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put patients and our service users at the heart of everything we do. We’re positive, kind and polite.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understand diversity. We’re respectful, patient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tolerant.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53269"/>
            <a:ext cx="1956193" cy="24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3923928" y="1772816"/>
            <a:ext cx="0" cy="3264136"/>
          </a:xfrm>
          <a:prstGeom prst="line">
            <a:avLst/>
          </a:prstGeom>
          <a:ln>
            <a:solidFill>
              <a:srgbClr val="330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139953" y="17008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rgbClr val="005EB8"/>
                </a:solidFill>
                <a:latin typeface="+mj-lt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113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ssionat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2420889"/>
            <a:ext cx="8293347" cy="3528392"/>
          </a:xfrm>
        </p:spPr>
        <p:txBody>
          <a:bodyPr/>
          <a:lstStyle>
            <a:lvl1pPr>
              <a:buClr>
                <a:srgbClr val="330072"/>
              </a:buClr>
              <a:defRPr/>
            </a:lvl1pPr>
            <a:lvl2pPr>
              <a:buClr>
                <a:srgbClr val="330072"/>
              </a:buClr>
              <a:defRPr/>
            </a:lvl2pPr>
            <a:lvl3pPr>
              <a:buClr>
                <a:srgbClr val="330072"/>
              </a:buClr>
              <a:defRPr/>
            </a:lvl3pPr>
            <a:lvl4pPr>
              <a:buClr>
                <a:srgbClr val="330072"/>
              </a:buClr>
              <a:defRPr/>
            </a:lvl4pPr>
            <a:lvl5pPr>
              <a:buClr>
                <a:srgbClr val="33007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30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spir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23928" y="1772816"/>
            <a:ext cx="0" cy="3264136"/>
          </a:xfrm>
          <a:prstGeom prst="line">
            <a:avLst/>
          </a:prstGeom>
          <a:ln>
            <a:solidFill>
              <a:srgbClr val="78BE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122400" y="3005626"/>
            <a:ext cx="3329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feel empowered and we empower our patients. We strive to improve. Our focus is on research and generating ideas and innovations. We’re open, transparent and we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creatively.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98" y="2060849"/>
            <a:ext cx="20905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2" y="2254710"/>
            <a:ext cx="2502727" cy="4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139953" y="17008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rgbClr val="005EB8"/>
                </a:solidFill>
                <a:latin typeface="+mj-lt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99317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pirational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6" y="2420889"/>
            <a:ext cx="8304105" cy="3528392"/>
          </a:xfrm>
        </p:spPr>
        <p:txBody>
          <a:bodyPr/>
          <a:lstStyle>
            <a:lvl1pPr>
              <a:buClr>
                <a:srgbClr val="78BE20"/>
              </a:buClr>
              <a:defRPr/>
            </a:lvl1pPr>
            <a:lvl2pPr>
              <a:buClr>
                <a:srgbClr val="78BE20"/>
              </a:buClr>
              <a:defRPr/>
            </a:lvl2pPr>
            <a:lvl3pPr>
              <a:buClr>
                <a:srgbClr val="78BE20"/>
              </a:buClr>
              <a:defRPr/>
            </a:lvl3pPr>
            <a:lvl4pPr>
              <a:buClr>
                <a:srgbClr val="78BE20"/>
              </a:buClr>
              <a:defRPr/>
            </a:lvl4pPr>
            <a:lvl5pPr>
              <a:buClr>
                <a:srgbClr val="78BE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3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pon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4211960" y="1772816"/>
            <a:ext cx="0" cy="3264136"/>
          </a:xfrm>
          <a:prstGeom prst="line">
            <a:avLst/>
          </a:prstGeom>
          <a:ln>
            <a:solidFill>
              <a:srgbClr val="AE25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427987" y="300562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listen. We act. We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clearly.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what we say we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will. We take account of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 of others.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84" y="2147321"/>
            <a:ext cx="2007336" cy="28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54" y="2254712"/>
            <a:ext cx="2290252" cy="4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4427985" y="17008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rgbClr val="005EB8"/>
                </a:solidFill>
                <a:latin typeface="+mj-lt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57124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ponsiv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E2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10" y="2420889"/>
            <a:ext cx="8314862" cy="3528392"/>
          </a:xfrm>
        </p:spPr>
        <p:txBody>
          <a:bodyPr/>
          <a:lstStyle>
            <a:lvl1pPr>
              <a:buClr>
                <a:srgbClr val="AE2573"/>
              </a:buClr>
              <a:defRPr/>
            </a:lvl1pPr>
            <a:lvl2pPr>
              <a:buClr>
                <a:srgbClr val="AE2573"/>
              </a:buClr>
              <a:defRPr/>
            </a:lvl2pPr>
            <a:lvl3pPr>
              <a:buClr>
                <a:srgbClr val="AE2573"/>
              </a:buClr>
              <a:defRPr/>
            </a:lvl3pPr>
            <a:lvl4pPr>
              <a:buClr>
                <a:srgbClr val="AE2573"/>
              </a:buClr>
              <a:defRPr/>
            </a:lvl4pPr>
            <a:lvl5pPr>
              <a:buClr>
                <a:srgbClr val="AE257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62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355976" y="300562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strive to deliver the best care we can. We grow a culture of excellence in our teams. We challenge complacency.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7" y="2278176"/>
            <a:ext cx="2326627" cy="237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139950" y="1772816"/>
            <a:ext cx="0" cy="3264136"/>
          </a:xfrm>
          <a:prstGeom prst="line">
            <a:avLst/>
          </a:prstGeom>
          <a:ln>
            <a:solidFill>
              <a:srgbClr val="41B6E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355975" y="17008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rgbClr val="005EB8"/>
                </a:solidFill>
                <a:latin typeface="+mj-lt"/>
              </a:rPr>
              <a:t>Our values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75" y="2256233"/>
            <a:ext cx="1801737" cy="33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7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B6E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8" y="2420889"/>
            <a:ext cx="8314863" cy="3528392"/>
          </a:xfrm>
        </p:spPr>
        <p:txBody>
          <a:bodyPr/>
          <a:lstStyle>
            <a:lvl1pPr>
              <a:buClr>
                <a:srgbClr val="41B6E6"/>
              </a:buClr>
              <a:defRPr/>
            </a:lvl1pPr>
            <a:lvl2pPr>
              <a:buClr>
                <a:srgbClr val="41B6E6"/>
              </a:buClr>
              <a:defRPr/>
            </a:lvl2pPr>
            <a:lvl3pPr>
              <a:buClr>
                <a:srgbClr val="41B6E6"/>
              </a:buClr>
              <a:defRPr/>
            </a:lvl3pPr>
            <a:lvl4pPr>
              <a:buClr>
                <a:srgbClr val="41B6E6"/>
              </a:buClr>
              <a:defRPr/>
            </a:lvl4pPr>
            <a:lvl5pPr>
              <a:buClr>
                <a:srgbClr val="41B6E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9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840F-315F-4F24-9C00-E83658EC7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033FD-4623-4C5A-9250-4D7E4303B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6B85-90CE-4483-93E3-8C8C927E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55C-E34B-4959-B993-214C519C5C8E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770F-6EDE-4FEF-9796-30810068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DE62-F917-460D-92F1-7CAD383B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0924-BAEC-4567-ACAA-9B37246036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2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Presenter slide 36pt/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094" y="2636912"/>
            <a:ext cx="8336377" cy="792088"/>
          </a:xfrm>
        </p:spPr>
        <p:txBody>
          <a:bodyPr/>
          <a:lstStyle>
            <a:lvl1pPr>
              <a:defRPr sz="3200"/>
            </a:lvl1pPr>
          </a:lstStyle>
          <a:p>
            <a:pPr>
              <a:spcAft>
                <a:spcPts val="2400"/>
              </a:spcAft>
            </a:pPr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slide 36pt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6" b="11837"/>
          <a:stretch/>
        </p:blipFill>
        <p:spPr>
          <a:xfrm>
            <a:off x="5820997" y="3573016"/>
            <a:ext cx="3323004" cy="32849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0612" y="3501008"/>
            <a:ext cx="4895750" cy="1440160"/>
          </a:xfr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GB" dirty="0"/>
              <a:t>Presenter name 24pt</a:t>
            </a:r>
            <a:br>
              <a:rPr lang="en-GB" dirty="0"/>
            </a:br>
            <a:r>
              <a:rPr lang="en-GB" dirty="0"/>
              <a:t>Presenter job 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55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094" y="2636912"/>
            <a:ext cx="8336377" cy="1224136"/>
          </a:xfrm>
        </p:spPr>
        <p:txBody>
          <a:bodyPr/>
          <a:lstStyle>
            <a:lvl1pPr>
              <a:defRPr sz="3200"/>
            </a:lvl1pPr>
          </a:lstStyle>
          <a:p>
            <a:pPr>
              <a:spcAft>
                <a:spcPts val="2400"/>
              </a:spcAft>
            </a:pPr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Chapter/breaker/question </a:t>
            </a:r>
            <a:b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36pt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6" b="11837"/>
          <a:stretch/>
        </p:blipFill>
        <p:spPr>
          <a:xfrm>
            <a:off x="5820997" y="3573016"/>
            <a:ext cx="332300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" y="2420889"/>
            <a:ext cx="8304105" cy="3528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540"/>
            <a:ext cx="9144000" cy="5864733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2" descr="K:\HRODCOMM-C&amp;E_Design\PHOTO LIBRARY\6. LOGOS\1. KCHFT_Kent Community Health Foundation Trust\LOGO 2017\KCHFT\Professional Use\Kent Community Health NHS Foundation Trust RGB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5026"/>
            <a:ext cx="2488203" cy="7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882" y="2420889"/>
            <a:ext cx="8282589" cy="331236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2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2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on 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194991"/>
            <a:ext cx="9144000" cy="682281"/>
          </a:xfrm>
          <a:prstGeom prst="rect">
            <a:avLst/>
          </a:prstGeom>
          <a:gradFill>
            <a:gsLst>
              <a:gs pos="0">
                <a:srgbClr val="768692">
                  <a:alpha val="12000"/>
                </a:srgbClr>
              </a:gs>
              <a:gs pos="28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24915" r="26025" b="37543"/>
          <a:stretch>
            <a:fillRect/>
          </a:stretch>
        </p:blipFill>
        <p:spPr bwMode="auto">
          <a:xfrm>
            <a:off x="1871663" y="3276600"/>
            <a:ext cx="16557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>
          <a:xfrm>
            <a:off x="3279775" y="3357563"/>
            <a:ext cx="1831975" cy="323850"/>
          </a:xfrm>
          <a:prstGeom prst="roundRect">
            <a:avLst>
              <a:gd name="adj" fmla="val 69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Prevent</a:t>
            </a: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 ill health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3276600" y="3457575"/>
            <a:ext cx="2879725" cy="922338"/>
          </a:xfrm>
          <a:prstGeom prst="roundRect">
            <a:avLst>
              <a:gd name="adj" fmla="val 69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Deliver high quality care </a:t>
            </a: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at </a:t>
            </a:r>
            <a:b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home </a:t>
            </a: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and</a:t>
            </a: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 in the community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6043613" y="3357563"/>
            <a:ext cx="1870075" cy="328612"/>
          </a:xfrm>
          <a:prstGeom prst="roundRect">
            <a:avLst>
              <a:gd name="adj" fmla="val 69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Integrate </a:t>
            </a: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6043613" y="3646488"/>
            <a:ext cx="2736850" cy="396875"/>
          </a:xfrm>
          <a:prstGeom prst="roundRect">
            <a:avLst>
              <a:gd name="adj" fmla="val 69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Develop </a:t>
            </a:r>
            <a:r>
              <a:rPr lang="en-GB" sz="1400" b="1" dirty="0">
                <a:solidFill>
                  <a:srgbClr val="005EB8"/>
                </a:solidFill>
                <a:cs typeface="Arial" panose="020B0604020202020204" pitchFamily="34" charset="0"/>
              </a:rPr>
              <a:t>sustainable </a:t>
            </a:r>
            <a:r>
              <a:rPr lang="en-GB" sz="1400" dirty="0">
                <a:solidFill>
                  <a:srgbClr val="005EB8"/>
                </a:solidFill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727013" y="4569253"/>
            <a:ext cx="2307431" cy="1417638"/>
          </a:xfrm>
          <a:prstGeom prst="roundRect">
            <a:avLst>
              <a:gd name="adj" fmla="val 27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200" b="1" dirty="0">
                <a:solidFill>
                  <a:srgbClr val="005EB8"/>
                </a:solidFill>
                <a:cs typeface="Arial" panose="020B0604020202020204" pitchFamily="34" charset="0"/>
              </a:rPr>
              <a:t>Workforce</a:t>
            </a:r>
          </a:p>
          <a:p>
            <a:pPr defTabSz="914400">
              <a:defRPr/>
            </a:pPr>
            <a:r>
              <a:rPr lang="en-GB" sz="1200" dirty="0">
                <a:solidFill>
                  <a:srgbClr val="005EB8"/>
                </a:solidFill>
                <a:cs typeface="Arial" panose="020B0604020202020204" pitchFamily="34" charset="0"/>
              </a:rPr>
              <a:t>Recruit and retain the right workforce to implement new, sustainable service models focused on integrating services</a:t>
            </a:r>
          </a:p>
          <a:p>
            <a:pPr defTabSz="914400">
              <a:defRPr/>
            </a:pPr>
            <a:r>
              <a:rPr lang="en-GB" sz="1200" dirty="0">
                <a:solidFill>
                  <a:srgbClr val="005EB8"/>
                </a:solidFill>
                <a:cs typeface="Arial" panose="020B0604020202020204" pitchFamily="34" charset="0"/>
              </a:rPr>
              <a:t>and preventing ill health.</a:t>
            </a:r>
            <a:endParaRPr lang="en-GB" sz="1200" b="1" dirty="0">
              <a:solidFill>
                <a:srgbClr val="005EB8"/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197473" y="4665663"/>
            <a:ext cx="1590551" cy="1047750"/>
          </a:xfrm>
          <a:prstGeom prst="roundRect">
            <a:avLst>
              <a:gd name="adj" fmla="val 41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200" b="1" dirty="0">
                <a:solidFill>
                  <a:srgbClr val="005EB8"/>
                </a:solidFill>
                <a:cs typeface="Arial" panose="020B0604020202020204" pitchFamily="34" charset="0"/>
              </a:rPr>
              <a:t>IT</a:t>
            </a:r>
          </a:p>
          <a:p>
            <a:pPr defTabSz="914400">
              <a:defRPr/>
            </a:pPr>
            <a:r>
              <a:rPr lang="en-GB" sz="1200" dirty="0">
                <a:solidFill>
                  <a:srgbClr val="005EB8"/>
                </a:solidFill>
                <a:cs typeface="Arial" panose="020B0604020202020204" pitchFamily="34" charset="0"/>
              </a:rPr>
              <a:t>Invest in technology to enable new ways of working.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4932709" y="4629150"/>
            <a:ext cx="2087563" cy="1119188"/>
          </a:xfrm>
          <a:prstGeom prst="roundRect">
            <a:avLst>
              <a:gd name="adj" fmla="val 41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200" b="1" dirty="0">
                <a:solidFill>
                  <a:srgbClr val="005EB8"/>
                </a:solidFill>
                <a:cs typeface="Arial" panose="020B0604020202020204" pitchFamily="34" charset="0"/>
              </a:rPr>
              <a:t>Local care</a:t>
            </a:r>
          </a:p>
          <a:p>
            <a:pPr defTabSz="914400">
              <a:defRPr/>
            </a:pPr>
            <a:r>
              <a:rPr lang="en-GB" sz="1200" dirty="0">
                <a:solidFill>
                  <a:srgbClr val="005EB8"/>
                </a:solidFill>
                <a:cs typeface="Arial" panose="020B0604020202020204" pitchFamily="34" charset="0"/>
              </a:rPr>
              <a:t>Establish and develop formal partnerships to enable joint working across health and social care.</a:t>
            </a:r>
            <a:endParaRPr lang="en-GB" sz="1200" b="1" dirty="0">
              <a:solidFill>
                <a:srgbClr val="005EB8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951664" y="4581524"/>
            <a:ext cx="2012950" cy="1295747"/>
          </a:xfrm>
          <a:prstGeom prst="roundRect">
            <a:avLst>
              <a:gd name="adj" fmla="val 41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GB" sz="1200" b="1" dirty="0">
                <a:solidFill>
                  <a:srgbClr val="005EB8"/>
                </a:solidFill>
                <a:cs typeface="Arial" panose="020B0604020202020204" pitchFamily="34" charset="0"/>
              </a:rPr>
              <a:t>Quality improvement</a:t>
            </a:r>
          </a:p>
          <a:p>
            <a:pPr defTabSz="914400">
              <a:defRPr/>
            </a:pPr>
            <a:r>
              <a:rPr lang="en-GB" sz="1200" dirty="0">
                <a:solidFill>
                  <a:srgbClr val="005EB8"/>
                </a:solidFill>
                <a:cs typeface="Arial" panose="020B0604020202020204" pitchFamily="34" charset="0"/>
              </a:rPr>
              <a:t>Innovate and continually improve quality to deliver safe, affordable care with the best outcomes for the people we serve.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528638" y="1700213"/>
            <a:ext cx="5353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5EB8"/>
                </a:solidFill>
                <a:cs typeface="Arial" pitchFamily="34" charset="0"/>
              </a:rPr>
              <a:t>A community which </a:t>
            </a:r>
            <a:r>
              <a:rPr lang="en-GB" altLang="en-US" sz="1400" b="1">
                <a:solidFill>
                  <a:srgbClr val="005EB8"/>
                </a:solidFill>
                <a:cs typeface="Arial" pitchFamily="34" charset="0"/>
              </a:rPr>
              <a:t>supports each other </a:t>
            </a:r>
            <a:r>
              <a:rPr lang="en-GB" altLang="en-US" sz="1400">
                <a:solidFill>
                  <a:srgbClr val="005EB8"/>
                </a:solidFill>
                <a:cs typeface="Arial" pitchFamily="34" charset="0"/>
              </a:rPr>
              <a:t>to </a:t>
            </a:r>
            <a:r>
              <a:rPr lang="en-GB" altLang="en-US" sz="1400" b="1">
                <a:solidFill>
                  <a:srgbClr val="005EB8"/>
                </a:solidFill>
                <a:cs typeface="Arial" pitchFamily="34" charset="0"/>
              </a:rPr>
              <a:t>live well</a:t>
            </a:r>
            <a:r>
              <a:rPr lang="en-GB" altLang="en-US" sz="1400">
                <a:solidFill>
                  <a:srgbClr val="005EB8"/>
                </a:solidFill>
                <a:cs typeface="Arial" pitchFamily="34" charset="0"/>
              </a:rPr>
              <a:t>.</a:t>
            </a:r>
            <a:endParaRPr lang="en-GB" altLang="en-US" sz="1400" b="1">
              <a:solidFill>
                <a:srgbClr val="005EB8"/>
              </a:solidFill>
              <a:cs typeface="Arial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 userDrawn="1"/>
        </p:nvSpPr>
        <p:spPr bwMode="auto">
          <a:xfrm>
            <a:off x="539750" y="2565400"/>
            <a:ext cx="4535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005EB8"/>
                </a:solidFill>
                <a:cs typeface="Arial" pitchFamily="34" charset="0"/>
              </a:rPr>
              <a:t>To </a:t>
            </a:r>
            <a:r>
              <a:rPr lang="en-GB" altLang="en-US" sz="1400" b="1" dirty="0">
                <a:solidFill>
                  <a:srgbClr val="005EB8"/>
                </a:solidFill>
                <a:cs typeface="Arial" pitchFamily="34" charset="0"/>
              </a:rPr>
              <a:t>empower adults and children </a:t>
            </a:r>
            <a:r>
              <a:rPr lang="en-GB" altLang="en-US" sz="1400" dirty="0">
                <a:solidFill>
                  <a:srgbClr val="005EB8"/>
                </a:solidFill>
                <a:cs typeface="Arial" pitchFamily="34" charset="0"/>
              </a:rPr>
              <a:t>to live well, to be the </a:t>
            </a:r>
            <a:r>
              <a:rPr lang="en-GB" altLang="en-US" sz="1400" b="1" dirty="0">
                <a:solidFill>
                  <a:srgbClr val="005EB8"/>
                </a:solidFill>
                <a:cs typeface="Arial" pitchFamily="34" charset="0"/>
              </a:rPr>
              <a:t>best employer </a:t>
            </a:r>
            <a:r>
              <a:rPr lang="en-GB" altLang="en-US" sz="1400" dirty="0">
                <a:solidFill>
                  <a:srgbClr val="005EB8"/>
                </a:solidFill>
                <a:cs typeface="Arial" pitchFamily="34" charset="0"/>
              </a:rPr>
              <a:t>and </a:t>
            </a:r>
            <a:r>
              <a:rPr lang="en-GB" altLang="en-US" sz="1400" b="1" dirty="0">
                <a:solidFill>
                  <a:srgbClr val="005EB8"/>
                </a:solidFill>
                <a:cs typeface="Arial" pitchFamily="34" charset="0"/>
              </a:rPr>
              <a:t>work with our partners</a:t>
            </a:r>
            <a:r>
              <a:rPr lang="en-GB" altLang="en-US" sz="1400" dirty="0">
                <a:solidFill>
                  <a:srgbClr val="005EB8"/>
                </a:solidFill>
                <a:cs typeface="Arial" pitchFamily="34" charset="0"/>
              </a:rPr>
              <a:t> as one.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4350" y="1268413"/>
            <a:ext cx="849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00" b="1">
                <a:solidFill>
                  <a:srgbClr val="005EB8"/>
                </a:solidFill>
                <a:latin typeface="Arial "/>
              </a:rPr>
              <a:t>Our vision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 bwMode="auto">
          <a:xfrm>
            <a:off x="514350" y="2154238"/>
            <a:ext cx="849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00" b="1">
                <a:solidFill>
                  <a:srgbClr val="005EB8"/>
                </a:solidFill>
                <a:latin typeface="Arial "/>
              </a:rPr>
              <a:t>Our mission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 bwMode="auto">
          <a:xfrm>
            <a:off x="514350" y="3284538"/>
            <a:ext cx="849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00" b="1">
                <a:solidFill>
                  <a:srgbClr val="005EB8"/>
                </a:solidFill>
                <a:latin typeface="Arial "/>
              </a:rPr>
              <a:t>Our goals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2178050" y="6176963"/>
            <a:ext cx="66246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00" b="1">
                <a:solidFill>
                  <a:srgbClr val="005EB8"/>
                </a:solidFill>
                <a:latin typeface="Arial "/>
              </a:rPr>
              <a:t>Our values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11188" y="1268413"/>
            <a:ext cx="4799012" cy="0"/>
          </a:xfrm>
          <a:prstGeom prst="line">
            <a:avLst/>
          </a:prstGeom>
          <a:ln w="6350">
            <a:solidFill>
              <a:srgbClr val="76869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1188" y="2133600"/>
            <a:ext cx="4799012" cy="0"/>
          </a:xfrm>
          <a:prstGeom prst="line">
            <a:avLst/>
          </a:prstGeom>
          <a:ln w="6350">
            <a:solidFill>
              <a:srgbClr val="76869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39750" y="3284538"/>
            <a:ext cx="8208963" cy="0"/>
          </a:xfrm>
          <a:prstGeom prst="line">
            <a:avLst/>
          </a:prstGeom>
          <a:ln w="6350">
            <a:solidFill>
              <a:srgbClr val="76869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1188" y="4221163"/>
            <a:ext cx="8208962" cy="0"/>
          </a:xfrm>
          <a:prstGeom prst="line">
            <a:avLst/>
          </a:prstGeom>
          <a:ln w="6350">
            <a:solidFill>
              <a:srgbClr val="76869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 userDrawn="1"/>
        </p:nvSpPr>
        <p:spPr bwMode="auto">
          <a:xfrm>
            <a:off x="522288" y="4292600"/>
            <a:ext cx="849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00" b="1" dirty="0">
                <a:solidFill>
                  <a:srgbClr val="005EB8"/>
                </a:solidFill>
                <a:latin typeface="Arial "/>
              </a:rPr>
              <a:t>Our priorities for 2018/19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3175000" y="3467100"/>
            <a:ext cx="80963" cy="80963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3175000" y="3773488"/>
            <a:ext cx="80963" cy="8096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972175" y="3482975"/>
            <a:ext cx="80963" cy="80963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5972175" y="3802063"/>
            <a:ext cx="80963" cy="8096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38175" y="4802188"/>
            <a:ext cx="80963" cy="8096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3122886" y="4873625"/>
            <a:ext cx="80962" cy="80963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854922" y="4802188"/>
            <a:ext cx="80962" cy="8096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6867302" y="4802188"/>
            <a:ext cx="80962" cy="8096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2" name="Picture 5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6059488"/>
            <a:ext cx="4984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5749925" y="1227138"/>
            <a:ext cx="3052763" cy="2035175"/>
            <a:chOff x="5749925" y="1227138"/>
            <a:chExt cx="3052763" cy="2035175"/>
          </a:xfrm>
        </p:grpSpPr>
        <p:pic>
          <p:nvPicPr>
            <p:cNvPr id="34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0" t="16553" r="17287" b="25780"/>
            <a:stretch>
              <a:fillRect/>
            </a:stretch>
          </p:blipFill>
          <p:spPr bwMode="auto">
            <a:xfrm>
              <a:off x="5749925" y="1227138"/>
              <a:ext cx="3052763" cy="203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951663" y="1227138"/>
              <a:ext cx="324643" cy="257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 userDrawn="1"/>
        </p:nvSpPr>
        <p:spPr>
          <a:xfrm>
            <a:off x="477704" y="518200"/>
            <a:ext cx="432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5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1520" y="5949280"/>
            <a:ext cx="20162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45576" r="9864" b="42183"/>
          <a:stretch/>
        </p:blipFill>
        <p:spPr>
          <a:xfrm>
            <a:off x="1043608" y="4293096"/>
            <a:ext cx="7122388" cy="7769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66" y="2315831"/>
            <a:ext cx="6048672" cy="163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" y="5712798"/>
            <a:ext cx="1958531" cy="13839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08" y="1556792"/>
            <a:ext cx="83148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336" y="2420889"/>
            <a:ext cx="8213463" cy="347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09" y="12028"/>
            <a:ext cx="3228771" cy="13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0" r:id="rId4"/>
    <p:sldLayoutId id="2147483657" r:id="rId5"/>
    <p:sldLayoutId id="2147483654" r:id="rId6"/>
    <p:sldLayoutId id="2147483655" r:id="rId7"/>
    <p:sldLayoutId id="2147483674" r:id="rId8"/>
    <p:sldLayoutId id="2147483662" r:id="rId9"/>
    <p:sldLayoutId id="2147483658" r:id="rId10"/>
    <p:sldLayoutId id="2147483667" r:id="rId11"/>
    <p:sldLayoutId id="2147483659" r:id="rId12"/>
    <p:sldLayoutId id="2147483668" r:id="rId13"/>
    <p:sldLayoutId id="2147483660" r:id="rId14"/>
    <p:sldLayoutId id="2147483669" r:id="rId15"/>
    <p:sldLayoutId id="2147483661" r:id="rId16"/>
    <p:sldLayoutId id="2147483670" r:id="rId17"/>
    <p:sldLayoutId id="2147483675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EB8"/>
        </a:buClr>
        <a:buSzPct val="11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EB8"/>
        </a:buClr>
        <a:buSzPct val="11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EB8"/>
        </a:buClr>
        <a:buSzPct val="11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EB8"/>
        </a:buClr>
        <a:buSzPct val="11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EB8"/>
        </a:buClr>
        <a:buSzPct val="11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ift-sexual-health.eu/" TargetMode="External"/><Relationship Id="rId2" Type="http://schemas.openxmlformats.org/officeDocument/2006/relationships/hyperlink" Target="http://nhs-shift.bykayo.digital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s://shift-sexual-health.eu/n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52884881/ea4c8da81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ocal.gov.uk/publications/breaking-point-securing-future-sexual-health-services#behavioural-factors" TargetMode="External"/><Relationship Id="rId4" Type="http://schemas.openxmlformats.org/officeDocument/2006/relationships/hyperlink" Target="https://www.gov.uk/government/statistics/sexually-transmitted-infections-stis-annual-data-tabl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4094" y="2636912"/>
            <a:ext cx="8336377" cy="129614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SHIFT:  What it is and why it matters!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868" y="4191404"/>
            <a:ext cx="7349484" cy="1656184"/>
          </a:xfrm>
        </p:spPr>
        <p:txBody>
          <a:bodyPr/>
          <a:lstStyle/>
          <a:p>
            <a:r>
              <a:rPr lang="en-GB" sz="2000" dirty="0"/>
              <a:t>Mr Stephen Grice and Dr Mun-Yee Tung</a:t>
            </a:r>
          </a:p>
          <a:p>
            <a:r>
              <a:rPr lang="en-GB" sz="2000" dirty="0"/>
              <a:t>Sexual Health Services</a:t>
            </a:r>
          </a:p>
          <a:p>
            <a:r>
              <a:rPr lang="en-GB" sz="2000" dirty="0"/>
              <a:t>Kent Community Health NHS Foundation Trust / SHIFT PP3</a:t>
            </a:r>
          </a:p>
          <a:p>
            <a:r>
              <a:rPr lang="en-GB" sz="2000" dirty="0"/>
              <a:t>30 November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4A25E-8A84-4DD0-8766-A8B76803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" y="70388"/>
            <a:ext cx="2517866" cy="14143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CECF20-4383-4777-BD58-5DFDB820AB5C}"/>
              </a:ext>
            </a:extLst>
          </p:cNvPr>
          <p:cNvSpPr txBox="1">
            <a:spLocks/>
          </p:cNvSpPr>
          <p:nvPr/>
        </p:nvSpPr>
        <p:spPr>
          <a:xfrm>
            <a:off x="484094" y="2636912"/>
            <a:ext cx="833637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does SHIFT look like – Work Package 1</a:t>
            </a:r>
          </a:p>
        </p:txBody>
      </p:sp>
    </p:spTree>
    <p:extLst>
      <p:ext uri="{BB962C8B-B14F-4D97-AF65-F5344CB8AC3E}">
        <p14:creationId xmlns:p14="http://schemas.microsoft.com/office/powerpoint/2010/main" val="232005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What is the SHIFT model?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2420888"/>
            <a:ext cx="8712968" cy="3744415"/>
          </a:xfrm>
        </p:spPr>
        <p:txBody>
          <a:bodyPr>
            <a:normAutofit/>
          </a:bodyPr>
          <a:lstStyle/>
          <a:p>
            <a:endParaRPr lang="en-US" altLang="en-US" sz="1900" b="1" dirty="0"/>
          </a:p>
          <a:p>
            <a:pPr marL="0" indent="0">
              <a:buNone/>
            </a:pPr>
            <a:r>
              <a:rPr lang="en-GB" altLang="en-US" dirty="0"/>
              <a:t>1) An illustrative model to help effect behaviour change SHIFT COM-B</a:t>
            </a:r>
          </a:p>
          <a:p>
            <a:r>
              <a:rPr lang="en-GB" altLang="en-US" dirty="0"/>
              <a:t>Focussing on addressing: knowledge, awareness, access and stigma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2) A range of activities that help deliver the COM-B model</a:t>
            </a:r>
          </a:p>
          <a:p>
            <a:r>
              <a:rPr lang="en-GB" altLang="en-US" dirty="0"/>
              <a:t>SHIFT Hub website</a:t>
            </a:r>
          </a:p>
          <a:p>
            <a:r>
              <a:rPr lang="en-GB" altLang="en-US" dirty="0"/>
              <a:t>SHIFT films</a:t>
            </a:r>
          </a:p>
          <a:p>
            <a:r>
              <a:rPr lang="en-GB" altLang="en-US" dirty="0"/>
              <a:t>SHIFT educational tools (WP-3)</a:t>
            </a:r>
          </a:p>
          <a:p>
            <a:r>
              <a:rPr lang="en-GB" altLang="en-US" dirty="0"/>
              <a:t>SHIFT outreach work to support vulnerable groups (WP-2)</a:t>
            </a: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DCB68D-3276-F996-FF47-0C4FA211D3A9}"/>
              </a:ext>
            </a:extLst>
          </p:cNvPr>
          <p:cNvGrpSpPr/>
          <p:nvPr/>
        </p:nvGrpSpPr>
        <p:grpSpPr>
          <a:xfrm>
            <a:off x="1547664" y="682695"/>
            <a:ext cx="5570299" cy="5418609"/>
            <a:chOff x="2207700" y="837496"/>
            <a:chExt cx="7843870" cy="763026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2E1334E-ED53-48A1-88C4-26905FFE3007}"/>
                </a:ext>
              </a:extLst>
            </p:cNvPr>
            <p:cNvSpPr txBox="1"/>
            <p:nvPr/>
          </p:nvSpPr>
          <p:spPr>
            <a:xfrm rot="471950">
              <a:off x="8881384" y="4441539"/>
              <a:ext cx="1170186" cy="1079885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1" dirty="0">
                  <a:latin typeface=""/>
                </a:rPr>
                <a:t>Asset use – linking services (health checks)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F8F0A1-DE05-493C-91E9-8DF04416ECA6}"/>
                </a:ext>
              </a:extLst>
            </p:cNvPr>
            <p:cNvSpPr txBox="1"/>
            <p:nvPr/>
          </p:nvSpPr>
          <p:spPr>
            <a:xfrm rot="19558283">
              <a:off x="8368304" y="2267671"/>
              <a:ext cx="1305208" cy="705471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1" dirty="0">
                  <a:latin typeface=""/>
                </a:rPr>
                <a:t>Advertising &amp; communication resources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25F4B0-317B-445B-86ED-5750742763AD}"/>
                </a:ext>
              </a:extLst>
            </p:cNvPr>
            <p:cNvSpPr txBox="1"/>
            <p:nvPr/>
          </p:nvSpPr>
          <p:spPr>
            <a:xfrm rot="17285970">
              <a:off x="6679022" y="1242272"/>
              <a:ext cx="1140609" cy="331058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1" dirty="0">
                  <a:latin typeface=""/>
                </a:rPr>
                <a:t>SHIFT hub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4E2775-1C41-4BFC-BC74-1856C4B5B35E}"/>
                </a:ext>
              </a:extLst>
            </p:cNvPr>
            <p:cNvSpPr txBox="1"/>
            <p:nvPr/>
          </p:nvSpPr>
          <p:spPr>
            <a:xfrm rot="2672902">
              <a:off x="3255167" y="2061749"/>
              <a:ext cx="1140609" cy="331058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SHIFT hub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0018D6-149D-4E12-B038-23E71FAF9DDF}"/>
                </a:ext>
              </a:extLst>
            </p:cNvPr>
            <p:cNvSpPr txBox="1"/>
            <p:nvPr/>
          </p:nvSpPr>
          <p:spPr>
            <a:xfrm rot="1541313">
              <a:off x="2628362" y="2449762"/>
              <a:ext cx="1238255" cy="1079885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Asset use – advertising (websites and community locations)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A1D9F8-E38B-47EB-950C-41E197E591D5}"/>
                </a:ext>
              </a:extLst>
            </p:cNvPr>
            <p:cNvSpPr txBox="1"/>
            <p:nvPr/>
          </p:nvSpPr>
          <p:spPr>
            <a:xfrm rot="21138393">
              <a:off x="2207700" y="4611847"/>
              <a:ext cx="1292167" cy="705471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Advertising &amp; communication resources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A7CFB1-43F7-426A-B8C9-937911167CBB}"/>
                </a:ext>
              </a:extLst>
            </p:cNvPr>
            <p:cNvSpPr txBox="1"/>
            <p:nvPr/>
          </p:nvSpPr>
          <p:spPr>
            <a:xfrm rot="19505260">
              <a:off x="2796737" y="6228157"/>
              <a:ext cx="1254991" cy="331058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SHIFT hub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6E6C5B-986C-435E-A546-15058DB20FDC}"/>
                </a:ext>
              </a:extLst>
            </p:cNvPr>
            <p:cNvSpPr txBox="1"/>
            <p:nvPr/>
          </p:nvSpPr>
          <p:spPr>
            <a:xfrm rot="18852739">
              <a:off x="3168942" y="6650207"/>
              <a:ext cx="1300907" cy="518265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WP3 training and resources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E61544-2E91-4C8D-89A3-576B9300B12D}"/>
                </a:ext>
              </a:extLst>
            </p:cNvPr>
            <p:cNvSpPr txBox="1"/>
            <p:nvPr/>
          </p:nvSpPr>
          <p:spPr>
            <a:xfrm rot="18105377">
              <a:off x="3820978" y="7067527"/>
              <a:ext cx="1202363" cy="518265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Imagery – “looks like me”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7D6A29-523D-4F95-B929-D5FD2AE4D066}"/>
                </a:ext>
              </a:extLst>
            </p:cNvPr>
            <p:cNvSpPr txBox="1"/>
            <p:nvPr/>
          </p:nvSpPr>
          <p:spPr>
            <a:xfrm rot="4767553">
              <a:off x="6148742" y="7466360"/>
              <a:ext cx="1297335" cy="705471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1" dirty="0">
                  <a:latin typeface=""/>
                </a:rPr>
                <a:t>Advertising &amp; communication resources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51B8A7-06EC-403E-B473-9CBD6288DF30}"/>
                </a:ext>
              </a:extLst>
            </p:cNvPr>
            <p:cNvSpPr txBox="1"/>
            <p:nvPr/>
          </p:nvSpPr>
          <p:spPr>
            <a:xfrm rot="16804800">
              <a:off x="5009132" y="7539932"/>
              <a:ext cx="1219103" cy="518265"/>
            </a:xfrm>
            <a:prstGeom prst="roundRect">
              <a:avLst/>
            </a:prstGeom>
            <a:solidFill>
              <a:srgbClr val="E41F8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1" dirty="0">
                  <a:latin typeface=""/>
                </a:rPr>
                <a:t>WP3 training and resources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8280F1-9374-419E-9C6A-5301D34F870E}"/>
                </a:ext>
              </a:extLst>
            </p:cNvPr>
            <p:cNvGrpSpPr/>
            <p:nvPr/>
          </p:nvGrpSpPr>
          <p:grpSpPr>
            <a:xfrm>
              <a:off x="3345161" y="1657771"/>
              <a:ext cx="5703047" cy="5703047"/>
              <a:chOff x="326023" y="112143"/>
              <a:chExt cx="6172200" cy="6171697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751FD46F-2981-45B6-90AB-2E815E27DD6F}"/>
                  </a:ext>
                </a:extLst>
              </p:cNvPr>
              <p:cNvSpPr/>
              <p:nvPr/>
            </p:nvSpPr>
            <p:spPr>
              <a:xfrm>
                <a:off x="326023" y="112143"/>
                <a:ext cx="6172200" cy="6171697"/>
              </a:xfrm>
              <a:prstGeom prst="flowChartConnector">
                <a:avLst/>
              </a:prstGeom>
              <a:solidFill>
                <a:srgbClr val="8D9BC8"/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994" dirty="0">
                  <a:latin typeface="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EC5F9F-2137-44E2-B46E-FB1A8DF3584C}"/>
                  </a:ext>
                </a:extLst>
              </p:cNvPr>
              <p:cNvSpPr/>
              <p:nvPr/>
            </p:nvSpPr>
            <p:spPr>
              <a:xfrm>
                <a:off x="1119653" y="905773"/>
                <a:ext cx="4572000" cy="4562475"/>
              </a:xfrm>
              <a:prstGeom prst="ellipse">
                <a:avLst/>
              </a:prstGeom>
              <a:solidFill>
                <a:srgbClr val="FFDD0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994" dirty="0">
                  <a:latin typeface="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DCE801-68DE-40DB-8F2C-EB0F8DF5FA39}"/>
                  </a:ext>
                </a:extLst>
              </p:cNvPr>
              <p:cNvSpPr/>
              <p:nvPr/>
            </p:nvSpPr>
            <p:spPr>
              <a:xfrm>
                <a:off x="1688996" y="1475117"/>
                <a:ext cx="3427474" cy="3429000"/>
              </a:xfrm>
              <a:prstGeom prst="ellipse">
                <a:avLst/>
              </a:prstGeom>
              <a:solidFill>
                <a:srgbClr val="8D9BC8"/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994" dirty="0">
                  <a:solidFill>
                    <a:srgbClr val="003C83"/>
                  </a:solidFill>
                  <a:latin typeface="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D2D6DF-4315-4645-BAFA-096AB8E000D3}"/>
                  </a:ext>
                </a:extLst>
              </p:cNvPr>
              <p:cNvSpPr/>
              <p:nvPr/>
            </p:nvSpPr>
            <p:spPr>
              <a:xfrm>
                <a:off x="2266967" y="2044460"/>
                <a:ext cx="2286001" cy="2285998"/>
              </a:xfrm>
              <a:prstGeom prst="ellipse">
                <a:avLst/>
              </a:prstGeom>
              <a:solidFill>
                <a:srgbClr val="FFDD0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994" dirty="0">
                  <a:latin typeface="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5A2A711-3408-48E8-B2E7-057AE77FE092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 flipV="1">
                <a:off x="3405653" y="112143"/>
                <a:ext cx="6470" cy="285280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2F21CC5-39D0-4DD5-9EE6-B502EF8F04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0462" y="3191774"/>
                <a:ext cx="2757279" cy="142524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789353A-5D8E-4A20-BF29-C1D8881C2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48789" y="3183147"/>
                <a:ext cx="2677961" cy="147588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3DC7968-2CC2-4935-9127-789D804756C4}"/>
                  </a:ext>
                </a:extLst>
              </p:cNvPr>
              <p:cNvCxnSpPr/>
              <p:nvPr/>
            </p:nvCxnSpPr>
            <p:spPr>
              <a:xfrm flipV="1">
                <a:off x="3526423" y="2631056"/>
                <a:ext cx="892451" cy="508958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5477933-AA4E-407B-8C8B-892E1A97EE7B}"/>
                  </a:ext>
                </a:extLst>
              </p:cNvPr>
              <p:cNvCxnSpPr/>
              <p:nvPr/>
            </p:nvCxnSpPr>
            <p:spPr>
              <a:xfrm>
                <a:off x="2413616" y="2631056"/>
                <a:ext cx="797560" cy="460878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2656AF-8A8C-40DD-9CEB-AB97F7573AC4}"/>
                  </a:ext>
                </a:extLst>
              </p:cNvPr>
              <p:cNvCxnSpPr/>
              <p:nvPr/>
            </p:nvCxnSpPr>
            <p:spPr>
              <a:xfrm flipV="1">
                <a:off x="3414280" y="3407434"/>
                <a:ext cx="0" cy="924165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557C6AB-0893-449A-8A8A-B66D7E226111}"/>
                  </a:ext>
                </a:extLst>
              </p:cNvPr>
              <p:cNvCxnSpPr/>
              <p:nvPr/>
            </p:nvCxnSpPr>
            <p:spPr>
              <a:xfrm>
                <a:off x="2491253" y="170803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D818E7-D796-4F48-B2B8-4634F089F474}"/>
                  </a:ext>
                </a:extLst>
              </p:cNvPr>
              <p:cNvSpPr/>
              <p:nvPr/>
            </p:nvSpPr>
            <p:spPr>
              <a:xfrm>
                <a:off x="2948453" y="2743200"/>
                <a:ext cx="916557" cy="918075"/>
              </a:xfrm>
              <a:prstGeom prst="ellipse">
                <a:avLst/>
              </a:prstGeom>
              <a:solidFill>
                <a:srgbClr val="003C83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497" dirty="0">
                    <a:solidFill>
                      <a:srgbClr val="FFFFFF"/>
                    </a:solidFill>
                    <a:latin typeface=""/>
                    <a:ea typeface="Calibri" panose="020F0502020204030204" pitchFamily="34" charset="0"/>
                    <a:cs typeface="Calibri" panose="020F0502020204030204" pitchFamily="34" charset="0"/>
                  </a:rPr>
                  <a:t>Behaviour</a:t>
                </a:r>
                <a:endParaRPr lang="en-GB" sz="533" dirty="0"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A77A85B6-2103-4359-89C4-84CFCCAE0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967015">
                <a:off x="1967118" y="2440326"/>
                <a:ext cx="876117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>
                    <a:gd name="adj" fmla="val 10497193"/>
                  </a:avLst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Capability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3E0B5140-FB68-4C1C-BDB2-CED741AB7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4" y="4415282"/>
                <a:ext cx="1125623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Motivation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9441346-5C33-40E5-ABB3-D70A85CE03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754" y="2529250"/>
                <a:ext cx="1310458" cy="37546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05B10785-52AD-407C-A8FD-97825D153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664562">
                <a:off x="2507566" y="2328386"/>
                <a:ext cx="853572" cy="27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46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</a:t>
                </a: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8B02D59F-1ECD-4F6D-8475-341E8939F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8885" y="3115399"/>
                <a:ext cx="953769" cy="229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533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Psychological</a:t>
                </a: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BB9B07FC-6BF4-4F5E-9CE6-693DD1534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935438" flipH="1">
                <a:off x="3522012" y="2395829"/>
                <a:ext cx="689609" cy="27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46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Social</a:t>
                </a: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0CE1D7C6-6417-4039-8291-7ABF75413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491" y="3098876"/>
                <a:ext cx="811884" cy="279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46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</a:t>
                </a: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EFB85A12-0CE9-4A80-9021-6CE0BA803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302577">
                <a:off x="2473932" y="3745830"/>
                <a:ext cx="1024253" cy="27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46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Automatic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9A004A2-4118-4658-BD7C-D218832D73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4277" y="776377"/>
                <a:ext cx="835566" cy="10939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0EC231-8575-4CEB-8356-88EAAB1AB2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71970" y="797009"/>
                <a:ext cx="914305" cy="101473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2CFC0BF1-446C-41FF-AB19-86B673D93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297423" flipH="1">
                <a:off x="3302044" y="3737205"/>
                <a:ext cx="1024253" cy="27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46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Reflective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0203A18-DA27-484C-962F-A258F5EBD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5107" y="4779034"/>
                <a:ext cx="618901" cy="123714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B4E6BA6-CFAD-4505-9E98-20C1D4C7D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261" y="4770407"/>
                <a:ext cx="634583" cy="123206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 Box 2">
                <a:extLst>
                  <a:ext uri="{FF2B5EF4-FFF2-40B4-BE49-F238E27FC236}">
                    <a16:creationId xmlns:a16="http://schemas.microsoft.com/office/drawing/2014/main" id="{9F7B5D9C-834D-4CCB-8F77-1CDDB55A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46037">
                <a:off x="2380266" y="1377888"/>
                <a:ext cx="1005593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Restriction*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36FB5EEF-900B-46E1-A601-E88908D7D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33468">
                <a:off x="3486308" y="1424513"/>
                <a:ext cx="1053409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Education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57223673-32D2-4704-93E2-E3E4F84B7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449691">
                <a:off x="4398257" y="2150595"/>
                <a:ext cx="1011359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Persuasion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1A3944BF-DD03-478C-BA01-66B871B68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607942">
                <a:off x="4695269" y="3300111"/>
                <a:ext cx="1267849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Incentivisation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2">
                <a:extLst>
                  <a:ext uri="{FF2B5EF4-FFF2-40B4-BE49-F238E27FC236}">
                    <a16:creationId xmlns:a16="http://schemas.microsoft.com/office/drawing/2014/main" id="{70A6E7D0-3735-4CF9-B9FA-1743DE0A8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78605">
                <a:off x="4244467" y="4459302"/>
                <a:ext cx="105631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Coercion*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2">
                <a:extLst>
                  <a:ext uri="{FF2B5EF4-FFF2-40B4-BE49-F238E27FC236}">
                    <a16:creationId xmlns:a16="http://schemas.microsoft.com/office/drawing/2014/main" id="{677C4ECF-A2CA-4F76-9419-492F26096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2119" y="5030477"/>
                <a:ext cx="859646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2">
                <a:extLst>
                  <a:ext uri="{FF2B5EF4-FFF2-40B4-BE49-F238E27FC236}">
                    <a16:creationId xmlns:a16="http://schemas.microsoft.com/office/drawing/2014/main" id="{D83D0A4F-5322-4A02-954C-3BDA24D6F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606918">
                <a:off x="1533636" y="4478329"/>
                <a:ext cx="1063295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Enablement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4A42CEC1-EF34-4FBD-AF1F-F422C703C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48606">
                <a:off x="929138" y="3304182"/>
                <a:ext cx="1066000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Modelling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F1EF72C7-F58A-4AFD-A6DD-E7E7ABC63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093859">
                <a:off x="1359471" y="2065741"/>
                <a:ext cx="1363344" cy="508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Environmental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781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Restructuring</a:t>
                </a:r>
                <a:endParaRPr lang="en-GB" sz="746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1C4BDCC4-7399-467A-8D7C-45440317B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284949">
                <a:off x="4973370" y="1653984"/>
                <a:ext cx="1363345" cy="287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endParaRPr lang="en-GB" sz="781" dirty="0"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25A76942-EA95-4B89-B9B4-2738DF1F7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71019">
                <a:off x="377392" y="3229497"/>
                <a:ext cx="1625331" cy="549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>
                    <a:gd name="adj" fmla="val 271892"/>
                  </a:avLst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639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Community champions,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639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 Community assets,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639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Role models (Aw/K/S)</a:t>
                </a:r>
                <a:endParaRPr lang="en-GB" sz="781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E432F60E-9526-488E-B7D6-7E9A635E3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167572">
                <a:off x="662733" y="1684152"/>
                <a:ext cx="1656832" cy="609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>
                    <a:gd name="adj" fmla="val 12608601"/>
                  </a:avLst>
                </a:prstTxWarp>
                <a:spAutoFit/>
              </a:bodyPr>
              <a:lstStyle/>
              <a:p>
                <a:pPr algn="ctr"/>
                <a:r>
                  <a:rPr lang="en-GB" sz="852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Visibility of services (Ac/Aw),</a:t>
                </a:r>
              </a:p>
              <a:p>
                <a:pPr algn="ctr"/>
                <a:r>
                  <a:rPr lang="en-GB" sz="852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 Vetted online services (Ac), </a:t>
                </a:r>
              </a:p>
              <a:p>
                <a:pPr algn="ctr"/>
                <a:r>
                  <a:rPr lang="en-GB" sz="852" dirty="0">
                    <a:solidFill>
                      <a:srgbClr val="003C83"/>
                    </a:solidFill>
                    <a:latin typeface=""/>
                    <a:ea typeface="Calibri" panose="020F0502020204030204" pitchFamily="34" charset="0"/>
                    <a:cs typeface="Times New Roman" panose="02020603050405020304" pitchFamily="18" charset="0"/>
                  </a:rPr>
                  <a:t>Online self-assessment (Aw)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24B0380-5B9F-408B-B749-F067C2677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4211" y="2529250"/>
                <a:ext cx="1344340" cy="31121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03DC67B6-9FC1-49B3-8530-EFBDA2084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86204">
              <a:off x="3950736" y="5719238"/>
              <a:ext cx="1796187" cy="50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1182212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Reduce self-stigma, HCP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relations &amp; communication,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Education e.g. “what is normal?”,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know your body (S) </a:t>
              </a:r>
              <a:endParaRPr lang="en-GB" sz="781" dirty="0">
                <a:solidFill>
                  <a:srgbClr val="003C83"/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2915314A-D239-4229-A6E9-0DCE73F3B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5526" y="6352178"/>
              <a:ext cx="2005367" cy="50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1483784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Education of clients, peers &amp;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communities, Training of HCPs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&amp; WW (Ac/Aw/K/S)</a:t>
              </a:r>
              <a:endParaRPr lang="en-GB" sz="781" dirty="0">
                <a:solidFill>
                  <a:srgbClr val="003C83"/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id="{4827D6CA-F7EB-4429-8EF4-FF1798737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63617">
              <a:off x="7526929" y="4554567"/>
              <a:ext cx="1613518" cy="50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71892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Integration with other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Services (MECC) (Ac/Aw)</a:t>
              </a:r>
              <a:endParaRPr lang="en-GB" sz="781" dirty="0">
                <a:solidFill>
                  <a:srgbClr val="003C83"/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FC73C41B-B081-4B81-9558-2E625562F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14304">
              <a:off x="7281884" y="3235403"/>
              <a:ext cx="1433886" cy="35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2375228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Positive message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framing (K), Challenging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norms (S)</a:t>
              </a:r>
              <a:endParaRPr lang="en-GB" sz="781" dirty="0">
                <a:solidFill>
                  <a:srgbClr val="003C83"/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AA4E5FCD-67A1-426F-BA6A-F41D0E508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39913">
              <a:off x="6200877" y="2341132"/>
              <a:ext cx="1447111" cy="35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0702835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Messages &amp; language (S),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Use of evidence, facts </a:t>
              </a:r>
            </a:p>
            <a:p>
              <a:pPr algn="ctr">
                <a:lnSpc>
                  <a:spcPct val="107000"/>
                </a:lnSpc>
              </a:pPr>
              <a:r>
                <a:rPr lang="en-GB" sz="639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&amp; narratives (K)</a:t>
              </a: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493756CB-C3C0-4A2F-BEB0-26CE8419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677543">
              <a:off x="6648351" y="3802517"/>
              <a:ext cx="945560" cy="27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0510127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781" dirty="0">
                  <a:solidFill>
                    <a:srgbClr val="003C83"/>
                  </a:solidFill>
                  <a:latin typeface=""/>
                  <a:ea typeface="Calibri" panose="020F0502020204030204" pitchFamily="34" charset="0"/>
                  <a:cs typeface="Times New Roman" panose="02020603050405020304" pitchFamily="18" charset="0"/>
                </a:rPr>
                <a:t>Opportunity</a:t>
              </a:r>
              <a:endParaRPr lang="en-GB" sz="746" dirty="0">
                <a:solidFill>
                  <a:srgbClr val="003C83"/>
                </a:solidFill>
                <a:latin typeface="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DAD187-5DFB-4BA6-A6D0-D74D8E439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" y="89784"/>
            <a:ext cx="2231329" cy="12497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F03B18-0610-4EA6-AFDB-48E0EADC8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84" y="6101304"/>
            <a:ext cx="785294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59722B-2529-584E-9C0F-DE2532E2C74E}"/>
              </a:ext>
            </a:extLst>
          </p:cNvPr>
          <p:cNvGrpSpPr/>
          <p:nvPr/>
        </p:nvGrpSpPr>
        <p:grpSpPr>
          <a:xfrm>
            <a:off x="2004810" y="620688"/>
            <a:ext cx="5134379" cy="4997490"/>
            <a:chOff x="2209766" y="-431732"/>
            <a:chExt cx="7289398" cy="709505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2E1334E-ED53-48A1-88C4-26905FFE3007}"/>
                </a:ext>
              </a:extLst>
            </p:cNvPr>
            <p:cNvSpPr txBox="1"/>
            <p:nvPr/>
          </p:nvSpPr>
          <p:spPr>
            <a:xfrm rot="471950">
              <a:off x="8391159" y="2564534"/>
              <a:ext cx="1108005" cy="1855031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675" dirty="0">
                  <a:latin typeface="Bahnschrift Light SemiCondensed" panose="020B0502040204020203" pitchFamily="34" charset="0"/>
                </a:rPr>
                <a:t>Adequaat gebruik maken van beschikbare ondersteuning, integratie van dienstverlening (geïntegreerde seksuele gezondheidscontroles)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F8F0A1-DE05-493C-91E9-8DF04416ECA6}"/>
                </a:ext>
              </a:extLst>
            </p:cNvPr>
            <p:cNvSpPr txBox="1"/>
            <p:nvPr/>
          </p:nvSpPr>
          <p:spPr>
            <a:xfrm rot="19558283">
              <a:off x="7920785" y="948694"/>
              <a:ext cx="1055508" cy="716402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8" dirty="0">
                  <a:latin typeface="Bahnschrift Light SemiCondensed" panose="020B0502040204020203" pitchFamily="34" charset="0"/>
                </a:rPr>
                <a:t>Reclame en communicatie-middelen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25F4B0-317B-445B-86ED-5750742763AD}"/>
                </a:ext>
              </a:extLst>
            </p:cNvPr>
            <p:cNvSpPr txBox="1"/>
            <p:nvPr/>
          </p:nvSpPr>
          <p:spPr>
            <a:xfrm rot="17285970">
              <a:off x="6305826" y="-59477"/>
              <a:ext cx="1079999" cy="335489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8" dirty="0">
                  <a:latin typeface="Bahnschrift Light SemiCondensed" panose="020B0502040204020203" pitchFamily="34" charset="0"/>
                </a:rPr>
                <a:t>SHIFT portaal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4E2775-1C41-4BFC-BC74-1856C4B5B35E}"/>
                </a:ext>
              </a:extLst>
            </p:cNvPr>
            <p:cNvSpPr txBox="1"/>
            <p:nvPr/>
          </p:nvSpPr>
          <p:spPr>
            <a:xfrm rot="2672902">
              <a:off x="3063906" y="716454"/>
              <a:ext cx="1080001" cy="335489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SHIFT portaal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0018D6-149D-4E12-B038-23E71FAF9DDF}"/>
                </a:ext>
              </a:extLst>
            </p:cNvPr>
            <p:cNvSpPr txBox="1"/>
            <p:nvPr/>
          </p:nvSpPr>
          <p:spPr>
            <a:xfrm rot="1541313">
              <a:off x="2539007" y="1073093"/>
              <a:ext cx="1100293" cy="1097314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Adverteren op websites en locaties in de gemeenschap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A1D9F8-E38B-47EB-950C-41E197E591D5}"/>
                </a:ext>
              </a:extLst>
            </p:cNvPr>
            <p:cNvSpPr txBox="1"/>
            <p:nvPr/>
          </p:nvSpPr>
          <p:spPr>
            <a:xfrm rot="21138393">
              <a:off x="2209766" y="3108590"/>
              <a:ext cx="1085214" cy="716402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Reclame en communicatie-middelen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A7CFB1-43F7-426A-B8C9-937911167CBB}"/>
                </a:ext>
              </a:extLst>
            </p:cNvPr>
            <p:cNvSpPr txBox="1"/>
            <p:nvPr/>
          </p:nvSpPr>
          <p:spPr>
            <a:xfrm rot="19505260">
              <a:off x="2700721" y="4536936"/>
              <a:ext cx="1080001" cy="335489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SHIFT portaal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6E6C5B-986C-435E-A546-15058DB20FDC}"/>
                </a:ext>
              </a:extLst>
            </p:cNvPr>
            <p:cNvSpPr txBox="1"/>
            <p:nvPr/>
          </p:nvSpPr>
          <p:spPr>
            <a:xfrm rot="18852739">
              <a:off x="3047573" y="4758842"/>
              <a:ext cx="1079999" cy="906857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Professionalisering door onderwijs en training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E61544-2E91-4C8D-89A3-576B9300B12D}"/>
                </a:ext>
              </a:extLst>
            </p:cNvPr>
            <p:cNvSpPr txBox="1"/>
            <p:nvPr/>
          </p:nvSpPr>
          <p:spPr>
            <a:xfrm rot="18105377">
              <a:off x="3644274" y="5329549"/>
              <a:ext cx="1079999" cy="716402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788" dirty="0">
                  <a:latin typeface="Bahnschrift Light SemiCondensed" panose="020B0502040204020203" pitchFamily="34" charset="0"/>
                </a:rPr>
                <a:t>Herkenbare beelden voor de doelgroep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7D6A29-523D-4F95-B929-D5FD2AE4D066}"/>
                </a:ext>
              </a:extLst>
            </p:cNvPr>
            <p:cNvSpPr txBox="1"/>
            <p:nvPr/>
          </p:nvSpPr>
          <p:spPr>
            <a:xfrm rot="4767553">
              <a:off x="5864350" y="5747729"/>
              <a:ext cx="1079999" cy="716402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GB" sz="788" dirty="0">
                  <a:latin typeface="Bahnschrift Light SemiCondensed" panose="020B0502040204020203" pitchFamily="34" charset="0"/>
                </a:rPr>
                <a:t>Reclame en communicatie-middelen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51B8A7-06EC-403E-B473-9CBD6288DF30}"/>
                </a:ext>
              </a:extLst>
            </p:cNvPr>
            <p:cNvSpPr txBox="1"/>
            <p:nvPr/>
          </p:nvSpPr>
          <p:spPr>
            <a:xfrm rot="16804800">
              <a:off x="4768336" y="5742410"/>
              <a:ext cx="1079999" cy="761825"/>
            </a:xfrm>
            <a:prstGeom prst="roundRect">
              <a:avLst/>
            </a:prstGeom>
            <a:solidFill>
              <a:srgbClr val="DE208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638" dirty="0">
                  <a:latin typeface="Bahnschrift Light SemiCondensed" panose="020B0502040204020203" pitchFamily="34" charset="0"/>
                </a:rPr>
                <a:t>Professionalisering door onderwijs en training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8280F1-9374-419E-9C6A-5301D34F870E}"/>
                </a:ext>
              </a:extLst>
            </p:cNvPr>
            <p:cNvGrpSpPr/>
            <p:nvPr/>
          </p:nvGrpSpPr>
          <p:grpSpPr>
            <a:xfrm>
              <a:off x="3152500" y="344952"/>
              <a:ext cx="5400000" cy="5400001"/>
              <a:chOff x="329887" y="112143"/>
              <a:chExt cx="6172200" cy="6171697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751FD46F-2981-45B6-90AB-2E815E27DD6F}"/>
                  </a:ext>
                </a:extLst>
              </p:cNvPr>
              <p:cNvSpPr/>
              <p:nvPr/>
            </p:nvSpPr>
            <p:spPr>
              <a:xfrm>
                <a:off x="329887" y="112143"/>
                <a:ext cx="6172200" cy="6171697"/>
              </a:xfrm>
              <a:prstGeom prst="flowChartConnector">
                <a:avLst/>
              </a:prstGeom>
              <a:solidFill>
                <a:srgbClr val="8E97CB"/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05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EC5F9F-2137-44E2-B46E-FB1A8DF3584C}"/>
                  </a:ext>
                </a:extLst>
              </p:cNvPr>
              <p:cNvSpPr/>
              <p:nvPr/>
            </p:nvSpPr>
            <p:spPr>
              <a:xfrm>
                <a:off x="1119653" y="905773"/>
                <a:ext cx="4572000" cy="4562475"/>
              </a:xfrm>
              <a:prstGeom prst="ellipse">
                <a:avLst/>
              </a:prstGeom>
              <a:solidFill>
                <a:srgbClr val="FDDF08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105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DCE801-68DE-40DB-8F2C-EB0F8DF5FA39}"/>
                  </a:ext>
                </a:extLst>
              </p:cNvPr>
              <p:cNvSpPr/>
              <p:nvPr/>
            </p:nvSpPr>
            <p:spPr>
              <a:xfrm>
                <a:off x="1688996" y="1475117"/>
                <a:ext cx="3427474" cy="3429000"/>
              </a:xfrm>
              <a:prstGeom prst="ellipse">
                <a:avLst/>
              </a:prstGeom>
              <a:solidFill>
                <a:srgbClr val="8E97CB"/>
              </a:soli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1050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D2D6DF-4315-4645-BAFA-096AB8E000D3}"/>
                  </a:ext>
                </a:extLst>
              </p:cNvPr>
              <p:cNvSpPr/>
              <p:nvPr/>
            </p:nvSpPr>
            <p:spPr>
              <a:xfrm>
                <a:off x="2266967" y="2044460"/>
                <a:ext cx="2286001" cy="2285998"/>
              </a:xfrm>
              <a:prstGeom prst="ellipse">
                <a:avLst/>
              </a:prstGeom>
              <a:solidFill>
                <a:srgbClr val="FDDF08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1050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5A2A711-3408-48E8-B2E7-057AE77FE092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 flipV="1">
                <a:off x="3409517" y="112143"/>
                <a:ext cx="6470" cy="285280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2F21CC5-39D0-4DD5-9EE6-B502EF8F04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0462" y="3191774"/>
                <a:ext cx="2757279" cy="142524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789353A-5D8E-4A20-BF29-C1D8881C2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48789" y="3183147"/>
                <a:ext cx="2677961" cy="147588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3DC7968-2CC2-4935-9127-789D804756C4}"/>
                  </a:ext>
                </a:extLst>
              </p:cNvPr>
              <p:cNvCxnSpPr/>
              <p:nvPr/>
            </p:nvCxnSpPr>
            <p:spPr>
              <a:xfrm flipV="1">
                <a:off x="3526423" y="2631056"/>
                <a:ext cx="892451" cy="508958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5477933-AA4E-407B-8C8B-892E1A97EE7B}"/>
                  </a:ext>
                </a:extLst>
              </p:cNvPr>
              <p:cNvCxnSpPr/>
              <p:nvPr/>
            </p:nvCxnSpPr>
            <p:spPr>
              <a:xfrm>
                <a:off x="2413616" y="2631056"/>
                <a:ext cx="797560" cy="460878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2656AF-8A8C-40DD-9CEB-AB97F7573AC4}"/>
                  </a:ext>
                </a:extLst>
              </p:cNvPr>
              <p:cNvCxnSpPr/>
              <p:nvPr/>
            </p:nvCxnSpPr>
            <p:spPr>
              <a:xfrm flipV="1">
                <a:off x="3414280" y="3407434"/>
                <a:ext cx="0" cy="924165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557C6AB-0893-449A-8A8A-B66D7E226111}"/>
                  </a:ext>
                </a:extLst>
              </p:cNvPr>
              <p:cNvCxnSpPr/>
              <p:nvPr/>
            </p:nvCxnSpPr>
            <p:spPr>
              <a:xfrm>
                <a:off x="2491253" y="170803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D818E7-D796-4F48-B2B8-4634F089F474}"/>
                  </a:ext>
                </a:extLst>
              </p:cNvPr>
              <p:cNvSpPr/>
              <p:nvPr/>
            </p:nvSpPr>
            <p:spPr>
              <a:xfrm>
                <a:off x="2948453" y="2743200"/>
                <a:ext cx="916557" cy="918075"/>
              </a:xfrm>
              <a:prstGeom prst="ellipse">
                <a:avLst/>
              </a:prstGeom>
              <a:solidFill>
                <a:srgbClr val="073692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525" dirty="0">
                    <a:solidFill>
                      <a:srgbClr val="FFFFFF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Gedrag</a:t>
                </a:r>
                <a:endParaRPr lang="en-GB" sz="7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A77A85B6-2103-4359-89C4-84CFCCAE0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967015">
                <a:off x="1967118" y="2440326"/>
                <a:ext cx="876117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>
                    <a:gd name="adj" fmla="val 10497193"/>
                  </a:avLst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Capaciteit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3E0B5140-FB68-4C1C-BDB2-CED741AB7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4" y="4415282"/>
                <a:ext cx="1125623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Motivatie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9441346-5C33-40E5-ABB3-D70A85CE03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754" y="2529250"/>
                <a:ext cx="1310458" cy="37546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05B10785-52AD-407C-A8FD-97825D153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664562">
                <a:off x="2629202" y="2392246"/>
                <a:ext cx="689608" cy="294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50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Fysiek</a:t>
                </a: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8B02D59F-1ECD-4F6D-8475-341E8939F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8883" y="3110197"/>
                <a:ext cx="953769" cy="240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5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Psychologisch</a:t>
                </a:r>
                <a:endParaRPr lang="en-GB" sz="750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BB9B07FC-6BF4-4F5E-9CE6-693DD1534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935438" flipH="1">
                <a:off x="3522011" y="2387933"/>
                <a:ext cx="689608" cy="294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50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Sociaal</a:t>
                </a: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0CE1D7C6-6417-4039-8291-7ABF75413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490" y="3090982"/>
                <a:ext cx="689608" cy="294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50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Fysiek</a:t>
                </a: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EFB85A12-0CE9-4A80-9021-6CE0BA803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302577">
                <a:off x="2473930" y="3747090"/>
                <a:ext cx="1024254" cy="27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Automatisch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9A004A2-4118-4658-BD7C-D218832D73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4277" y="776377"/>
                <a:ext cx="835566" cy="10939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0EC231-8575-4CEB-8356-88EAAB1AB2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71970" y="797009"/>
                <a:ext cx="914305" cy="101473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2CFC0BF1-446C-41FF-AB19-86B673D93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297423" flipH="1">
                <a:off x="3302044" y="3729307"/>
                <a:ext cx="1024254" cy="294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750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Reflectief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0203A18-DA27-484C-962F-A258F5EBD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5107" y="4779034"/>
                <a:ext cx="618901" cy="123714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B4E6BA6-CFAD-4505-9E98-20C1D4C7D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261" y="4770407"/>
                <a:ext cx="634583" cy="123206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 Box 2">
                <a:extLst>
                  <a:ext uri="{FF2B5EF4-FFF2-40B4-BE49-F238E27FC236}">
                    <a16:creationId xmlns:a16="http://schemas.microsoft.com/office/drawing/2014/main" id="{9F7B5D9C-834D-4CCB-8F77-1CDDB55A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46037">
                <a:off x="2380266" y="1377888"/>
                <a:ext cx="1005593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Beperking*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36FB5EEF-900B-46E1-A601-E88908D7D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33468">
                <a:off x="3486308" y="1424513"/>
                <a:ext cx="1053409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Voorlichting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57223673-32D2-4704-93E2-E3E4F84B7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449691">
                <a:off x="4398257" y="2150595"/>
                <a:ext cx="1011359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Overtuiging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1A3944BF-DD03-478C-BA01-66B871B68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607942">
                <a:off x="4695269" y="3300111"/>
                <a:ext cx="1267849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Beloning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2">
                <a:extLst>
                  <a:ext uri="{FF2B5EF4-FFF2-40B4-BE49-F238E27FC236}">
                    <a16:creationId xmlns:a16="http://schemas.microsoft.com/office/drawing/2014/main" id="{70A6E7D0-3735-4CF9-B9FA-1743DE0A8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78605">
                <a:off x="4244467" y="4459302"/>
                <a:ext cx="105631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Dwang*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2">
                <a:extLst>
                  <a:ext uri="{FF2B5EF4-FFF2-40B4-BE49-F238E27FC236}">
                    <a16:creationId xmlns:a16="http://schemas.microsoft.com/office/drawing/2014/main" id="{677C4ECF-A2CA-4F76-9419-492F26096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2119" y="5030477"/>
                <a:ext cx="859646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2">
                <a:extLst>
                  <a:ext uri="{FF2B5EF4-FFF2-40B4-BE49-F238E27FC236}">
                    <a16:creationId xmlns:a16="http://schemas.microsoft.com/office/drawing/2014/main" id="{D83D0A4F-5322-4A02-954C-3BDA24D6F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606918">
                <a:off x="1533636" y="4478329"/>
                <a:ext cx="1063295" cy="3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Facilitering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4A42CEC1-EF34-4FBD-AF1F-F422C703C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48606">
                <a:off x="929138" y="3304182"/>
                <a:ext cx="1066000" cy="30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82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Modeling</a:t>
                </a:r>
                <a:endParaRPr lang="en-GB" sz="7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F1EF72C7-F58A-4AFD-A6DD-E7E7ABC63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093859">
                <a:off x="1359471" y="2065741"/>
                <a:ext cx="1363344" cy="508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788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Aanpassing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788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omgeving</a:t>
                </a:r>
              </a:p>
            </p:txBody>
          </p: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1C4BDCC4-7399-467A-8D7C-45440317B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284949">
                <a:off x="4973370" y="1640780"/>
                <a:ext cx="1363344" cy="313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endParaRPr lang="en-GB" sz="788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25A76942-EA95-4B89-B9B4-2738DF1F7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71019">
                <a:off x="377392" y="3229497"/>
                <a:ext cx="1625331" cy="549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Down">
                  <a:avLst>
                    <a:gd name="adj" fmla="val 271892"/>
                  </a:avLst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Spilfiguren in de gemeenschap,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‘assets’ binnen de gemeenschap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Rolmodellen (B/K/V)</a:t>
                </a:r>
                <a:endParaRPr lang="en-GB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E432F60E-9526-488E-B7D6-7E9A635E3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171747">
                <a:off x="696315" y="1788704"/>
                <a:ext cx="1551717" cy="382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68580" tIns="34290" rIns="68580" bIns="34290" numCol="1" anchor="ctr" anchorCtr="0">
                <a:prstTxWarp prst="textArchUp">
                  <a:avLst>
                    <a:gd name="adj" fmla="val 12375228"/>
                  </a:avLst>
                </a:prstTxWarp>
                <a:spAutoFit/>
              </a:bodyPr>
              <a:lstStyle/>
              <a:p>
                <a:pPr algn="ctr"/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Zichtbaarheid van diensten (T/B),</a:t>
                </a:r>
              </a:p>
              <a:p>
                <a:pPr algn="ctr"/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Kwalitatieve relevante online</a:t>
                </a:r>
              </a:p>
              <a:p>
                <a:pPr algn="ctr"/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diensten (T), Online </a:t>
                </a:r>
              </a:p>
              <a:p>
                <a:pPr algn="ctr"/>
                <a:r>
                  <a:rPr lang="en-GB" sz="675" dirty="0">
                    <a:latin typeface="Bahnschrift Ligh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zelfevaluatie (B)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24B0380-5B9F-408B-B749-F067C2677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4211" y="2529250"/>
                <a:ext cx="1344340" cy="31121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03DC67B6-9FC1-49B3-8530-EFBDA2084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86204">
              <a:off x="3722515" y="4190602"/>
              <a:ext cx="1700742" cy="4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1182212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38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Recuderen van zelfstigma,</a:t>
              </a:r>
            </a:p>
            <a:p>
              <a:pPr algn="ctr">
                <a:lnSpc>
                  <a:spcPct val="107000"/>
                </a:lnSpc>
              </a:pPr>
              <a:r>
                <a:rPr lang="en-GB" sz="638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Verbeteren van contact en</a:t>
              </a:r>
            </a:p>
            <a:p>
              <a:pPr algn="ctr">
                <a:lnSpc>
                  <a:spcPct val="107000"/>
                </a:lnSpc>
              </a:pPr>
              <a:r>
                <a:rPr lang="en-GB" sz="638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communicatie met zorgprofessionals,</a:t>
              </a:r>
            </a:p>
            <a:p>
              <a:pPr algn="ctr">
                <a:lnSpc>
                  <a:spcPct val="107000"/>
                </a:lnSpc>
              </a:pPr>
              <a:r>
                <a:rPr lang="en-GB" sz="638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Reflectie op wat ‘normaal’ is (V)</a:t>
              </a:r>
              <a:endParaRPr lang="en-GB" sz="63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2915314A-D239-4229-A6E9-0DCE73F3B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9035" y="4789909"/>
              <a:ext cx="1898806" cy="4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1483784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675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Voorlichtin van cliënten, peers &amp; </a:t>
              </a:r>
            </a:p>
            <a:p>
              <a:pPr algn="ctr">
                <a:lnSpc>
                  <a:spcPct val="107000"/>
                </a:lnSpc>
              </a:pPr>
              <a:r>
                <a:rPr lang="en-GB" sz="675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gemeenschappen, Training van </a:t>
              </a:r>
            </a:p>
            <a:p>
              <a:pPr algn="ctr">
                <a:lnSpc>
                  <a:spcPct val="107000"/>
                </a:lnSpc>
              </a:pPr>
              <a:r>
                <a:rPr lang="en-GB" sz="675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Zorgprogessionals (T/B/K/V)</a:t>
              </a:r>
              <a:endParaRPr lang="en-GB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id="{4827D6CA-F7EB-4429-8EF4-FF1798737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63617">
              <a:off x="7108677" y="3087819"/>
              <a:ext cx="1527779" cy="4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Down">
                <a:avLst>
                  <a:gd name="adj" fmla="val 271892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nl-BE" sz="1350" dirty="0"/>
                <a:t>Integratie van </a:t>
              </a:r>
            </a:p>
            <a:p>
              <a:pPr algn="ctr">
                <a:lnSpc>
                  <a:spcPct val="107000"/>
                </a:lnSpc>
              </a:pPr>
              <a:r>
                <a:rPr lang="nl-BE" sz="1350" dirty="0"/>
                <a:t>dienstverleningsaanbod(T/B)</a:t>
              </a:r>
              <a:endParaRPr lang="en-GB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FC73C41B-B081-4B81-9558-2E625562F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14304">
              <a:off x="6844937" y="1859896"/>
              <a:ext cx="1357693" cy="33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2375228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nl-BE" sz="675"/>
                <a:t>Training obv positieve </a:t>
              </a:r>
            </a:p>
            <a:p>
              <a:pPr algn="ctr">
                <a:lnSpc>
                  <a:spcPct val="107000"/>
                </a:lnSpc>
              </a:pPr>
              <a:r>
                <a:rPr lang="nl-BE" sz="675"/>
                <a:t>boodschappen (K),</a:t>
              </a:r>
            </a:p>
            <a:p>
              <a:pPr algn="ctr">
                <a:lnSpc>
                  <a:spcPct val="107000"/>
                </a:lnSpc>
              </a:pPr>
              <a:r>
                <a:rPr lang="nl-BE" sz="675"/>
                <a:t> Normen ter</a:t>
              </a:r>
            </a:p>
            <a:p>
              <a:pPr algn="ctr">
                <a:lnSpc>
                  <a:spcPct val="107000"/>
                </a:lnSpc>
              </a:pPr>
              <a:r>
                <a:rPr lang="nl-BE" sz="675"/>
                <a:t> discussie stellen (V)</a:t>
              </a:r>
              <a:endParaRPr lang="en-GB" sz="3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AA4E5FCD-67A1-426F-BA6A-F41D0E508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39913">
              <a:off x="5821372" y="1023717"/>
              <a:ext cx="1370215" cy="33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0702835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nl-BE" sz="600"/>
                <a:t>Duidelijke boodschappen </a:t>
              </a:r>
            </a:p>
            <a:p>
              <a:pPr algn="ctr">
                <a:lnSpc>
                  <a:spcPct val="107000"/>
                </a:lnSpc>
              </a:pPr>
              <a:r>
                <a:rPr lang="nl-BE" sz="600"/>
                <a:t>&amp; taalgebruik (V) , </a:t>
              </a:r>
            </a:p>
            <a:p>
              <a:pPr algn="ctr">
                <a:lnSpc>
                  <a:spcPct val="107000"/>
                </a:lnSpc>
              </a:pPr>
              <a:r>
                <a:rPr lang="nl-BE" sz="600"/>
                <a:t>Gebruik van evidentie, </a:t>
              </a:r>
            </a:p>
            <a:p>
              <a:pPr algn="ctr">
                <a:lnSpc>
                  <a:spcPct val="107000"/>
                </a:lnSpc>
              </a:pPr>
              <a:r>
                <a:rPr lang="nl-BE" sz="600"/>
                <a:t>feiten en naratieven (K)</a:t>
              </a:r>
              <a:r>
                <a:rPr lang="en-GB" sz="600" dirty="0"/>
                <a:t> </a:t>
              </a:r>
              <a:endParaRPr lang="en-GB" sz="6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493756CB-C3C0-4A2F-BEB0-26CE8419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677543">
              <a:off x="6276785" y="2375731"/>
              <a:ext cx="895315" cy="26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68580" tIns="34290" rIns="68580" bIns="34290" numCol="1" anchor="ctr" anchorCtr="0">
              <a:prstTxWarp prst="textArchUp">
                <a:avLst>
                  <a:gd name="adj" fmla="val 10510127"/>
                </a:avLst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latin typeface="Bahnschrift Light SemiCondense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Gelegenheid</a:t>
              </a:r>
              <a:endPara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250B19-C1B3-4692-AE24-C62FD06F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" y="192094"/>
            <a:ext cx="2231329" cy="1249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E9767-9575-4329-94C9-66BE30D1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4" y="6024744"/>
            <a:ext cx="849246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0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BBF0-25A7-4401-BD75-7CAF7647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SHIFT Hub Website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CDCEF-9C59-4DB0-BE4E-518902C2E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hlinkClick r:id="rId3"/>
              </a:rPr>
              <a:t>https://shift-sexual-health.eu/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4"/>
              </a:rPr>
              <a:t>https://shift-sexual-health.eu/nl/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4A25E-8A84-4DD0-8766-A8B76803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" y="70388"/>
            <a:ext cx="2517866" cy="14143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CECF20-4383-4777-BD58-5DFDB820AB5C}"/>
              </a:ext>
            </a:extLst>
          </p:cNvPr>
          <p:cNvSpPr txBox="1">
            <a:spLocks/>
          </p:cNvSpPr>
          <p:nvPr/>
        </p:nvSpPr>
        <p:spPr>
          <a:xfrm>
            <a:off x="484094" y="2636912"/>
            <a:ext cx="833637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57D20-5C63-4B51-B8E3-B4EF6117B1D7}"/>
              </a:ext>
            </a:extLst>
          </p:cNvPr>
          <p:cNvSpPr/>
          <p:nvPr/>
        </p:nvSpPr>
        <p:spPr>
          <a:xfrm>
            <a:off x="2414101" y="5301208"/>
            <a:ext cx="431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https://vimeo.com/652884881/ea4c8da810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BD397-49E8-4B1D-8BD8-B42295D20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" y="2035494"/>
            <a:ext cx="9144000" cy="326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44973-730D-40BB-985A-03BDA2498B1B}"/>
              </a:ext>
            </a:extLst>
          </p:cNvPr>
          <p:cNvSpPr txBox="1"/>
          <p:nvPr/>
        </p:nvSpPr>
        <p:spPr>
          <a:xfrm>
            <a:off x="251520" y="1347537"/>
            <a:ext cx="7776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 "/>
              </a:rPr>
              <a:t>SHIFT: Hannah &amp; Marion’s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7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310A-ABD5-4362-8F28-52ED8192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1416222"/>
            <a:ext cx="8314863" cy="792088"/>
          </a:xfrm>
        </p:spPr>
        <p:txBody>
          <a:bodyPr/>
          <a:lstStyle/>
          <a:p>
            <a:r>
              <a:rPr lang="en-GB" dirty="0"/>
              <a:t>SHIFT – STI trends (UK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C14F-9186-4D27-82E0-41CC978F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" y="2208310"/>
            <a:ext cx="8304105" cy="374097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Increase in STIs being diagnosed in people aged 45+</a:t>
            </a:r>
          </a:p>
          <a:p>
            <a:endParaRPr lang="en-GB" dirty="0"/>
          </a:p>
          <a:p>
            <a:r>
              <a:rPr lang="en-GB" dirty="0"/>
              <a:t>Data not as rich as for younger people aged 15-49</a:t>
            </a:r>
          </a:p>
          <a:p>
            <a:endParaRPr lang="en-GB" dirty="0"/>
          </a:p>
          <a:p>
            <a:r>
              <a:rPr lang="en-GB" dirty="0"/>
              <a:t>UKHSA data have shown that the number of over-65s who had common STIs rose from 2,280 in 2017 to 2748 in 2019: </a:t>
            </a:r>
            <a:r>
              <a:rPr lang="en-GB" sz="2200" b="1" dirty="0">
                <a:solidFill>
                  <a:srgbClr val="FF0000"/>
                </a:solidFill>
              </a:rPr>
              <a:t>↑</a:t>
            </a:r>
            <a:r>
              <a:rPr lang="en-GB" sz="2200" b="1" dirty="0"/>
              <a:t> 20%</a:t>
            </a:r>
          </a:p>
          <a:p>
            <a:endParaRPr lang="en-GB" dirty="0"/>
          </a:p>
          <a:p>
            <a:r>
              <a:rPr lang="en-GB" dirty="0"/>
              <a:t>In 2019 people aged 45-64 had 2</a:t>
            </a:r>
            <a:r>
              <a:rPr lang="en-GB" baseline="30000" dirty="0"/>
              <a:t>nd</a:t>
            </a:r>
            <a:r>
              <a:rPr lang="en-GB" dirty="0"/>
              <a:t> highest number of Syphilis infections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note that there is limited data being collected anywhere</a:t>
            </a:r>
          </a:p>
          <a:p>
            <a:endParaRPr lang="en-GB" dirty="0"/>
          </a:p>
          <a:p>
            <a:r>
              <a:rPr lang="en-GB" dirty="0"/>
              <a:t>A project like SHIFT can support the wider population access what they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57A3F-44EC-4FFC-9A10-4CFADA77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6818"/>
            <a:ext cx="2517866" cy="141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BF9D4-A4F6-429A-AEDD-B95D1942C8F5}"/>
              </a:ext>
            </a:extLst>
          </p:cNvPr>
          <p:cNvSpPr txBox="1"/>
          <p:nvPr/>
        </p:nvSpPr>
        <p:spPr>
          <a:xfrm>
            <a:off x="2267744" y="6381328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4"/>
              </a:rPr>
              <a:t>https://www.gov.uk/government/statistics/sexually-transmitted-infections-stis-annual-data-tables </a:t>
            </a:r>
            <a:r>
              <a:rPr lang="en-GB" sz="1100" dirty="0">
                <a:hlinkClick r:id="rId5"/>
              </a:rPr>
              <a:t>https://www.local.gov.uk/publications/breaking-point-securing-future-sexual-health-services#behavioural-factors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9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310A-ABD5-4362-8F28-52ED8192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25" y="1340768"/>
            <a:ext cx="8314863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>Sexual Health and Wellbeing &amp; Healthy Ageing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C14F-9186-4D27-82E0-41CC978F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" y="2132856"/>
            <a:ext cx="8304105" cy="4104455"/>
          </a:xfrm>
        </p:spPr>
        <p:txBody>
          <a:bodyPr>
            <a:normAutofit fontScale="92500"/>
          </a:bodyPr>
          <a:lstStyle/>
          <a:p>
            <a:r>
              <a:rPr lang="en-GB" dirty="0"/>
              <a:t>Through SHIFT we want people to be able to think about and enjoy sex and intimacy regardless of their age.</a:t>
            </a:r>
          </a:p>
          <a:p>
            <a:endParaRPr lang="en-GB" dirty="0"/>
          </a:p>
          <a:p>
            <a:r>
              <a:rPr lang="en-GB" dirty="0"/>
              <a:t>We want to normalise discussions around sex and sexual wellbeing.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More emphasis around the importance of the impact sex plays in each stage of life → create a more inclusive and understanding society.</a:t>
            </a:r>
          </a:p>
          <a:p>
            <a:endParaRPr lang="en-GB" dirty="0"/>
          </a:p>
          <a:p>
            <a:r>
              <a:rPr lang="en-GB" dirty="0"/>
              <a:t>Appropriate representation within education and health promotion – start at the beginning?</a:t>
            </a:r>
          </a:p>
          <a:p>
            <a:endParaRPr lang="en-GB" dirty="0"/>
          </a:p>
          <a:p>
            <a:r>
              <a:rPr lang="en-GB" dirty="0"/>
              <a:t>Adapting services to the needs of service users.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57A3F-44EC-4FFC-9A10-4CFADA77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6818"/>
            <a:ext cx="251786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4A25E-8A84-4DD0-8766-A8B76803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" y="70388"/>
            <a:ext cx="2517866" cy="14143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CECF20-4383-4777-BD58-5DFDB820AB5C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833637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SHIFT: Word Cloud – tell us what you 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81B93-F006-44B6-A0E7-0AFCC0D692E3}"/>
              </a:ext>
            </a:extLst>
          </p:cNvPr>
          <p:cNvSpPr txBox="1"/>
          <p:nvPr/>
        </p:nvSpPr>
        <p:spPr>
          <a:xfrm>
            <a:off x="755575" y="242088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400" b="1" dirty="0">
                <a:solidFill>
                  <a:srgbClr val="005EB8"/>
                </a:solidFill>
              </a:rPr>
              <a:t>SHIFT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547C3-0559-4DD8-8B6C-56E80E2DFEB3}"/>
              </a:ext>
            </a:extLst>
          </p:cNvPr>
          <p:cNvSpPr txBox="1"/>
          <p:nvPr/>
        </p:nvSpPr>
        <p:spPr>
          <a:xfrm>
            <a:off x="-235315" y="3987712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8BE2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E525B-942A-4FDB-AF68-81178360A18E}"/>
              </a:ext>
            </a:extLst>
          </p:cNvPr>
          <p:cNvSpPr txBox="1"/>
          <p:nvPr/>
        </p:nvSpPr>
        <p:spPr>
          <a:xfrm>
            <a:off x="1654117" y="2962477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11203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FE837-FCB0-48CD-9633-585AB41DCC79}"/>
              </a:ext>
            </a:extLst>
          </p:cNvPr>
          <p:cNvSpPr txBox="1"/>
          <p:nvPr/>
        </p:nvSpPr>
        <p:spPr>
          <a:xfrm>
            <a:off x="5707275" y="5076473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11203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A2A67-99EA-4CE4-9EA2-AE73AEFE1E44}"/>
              </a:ext>
            </a:extLst>
          </p:cNvPr>
          <p:cNvSpPr txBox="1"/>
          <p:nvPr/>
        </p:nvSpPr>
        <p:spPr>
          <a:xfrm>
            <a:off x="1282373" y="4829913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AE2573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CFE4E-31D1-43D5-9802-4FD8D52D400B}"/>
              </a:ext>
            </a:extLst>
          </p:cNvPr>
          <p:cNvSpPr txBox="1"/>
          <p:nvPr/>
        </p:nvSpPr>
        <p:spPr>
          <a:xfrm>
            <a:off x="6698165" y="3882827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AE2573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7DEB7-6AE6-4D61-B331-D339DCD9E574}"/>
              </a:ext>
            </a:extLst>
          </p:cNvPr>
          <p:cNvSpPr txBox="1"/>
          <p:nvPr/>
        </p:nvSpPr>
        <p:spPr>
          <a:xfrm>
            <a:off x="3635897" y="3510785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B9D38-A5F9-405D-9E09-D82BEF4877A9}"/>
              </a:ext>
            </a:extLst>
          </p:cNvPr>
          <p:cNvSpPr txBox="1"/>
          <p:nvPr/>
        </p:nvSpPr>
        <p:spPr>
          <a:xfrm>
            <a:off x="3019231" y="5672114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0032D-E71A-4CD6-9F7F-20130BDC0AFE}"/>
              </a:ext>
            </a:extLst>
          </p:cNvPr>
          <p:cNvSpPr txBox="1"/>
          <p:nvPr/>
        </p:nvSpPr>
        <p:spPr>
          <a:xfrm>
            <a:off x="5660504" y="2727080"/>
            <a:ext cx="198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301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5E97-1F87-44AC-B49A-9FC6901D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SHIFT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A2C72-C12D-4DD7-89E5-663DE14C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5EB8"/>
                </a:solidFill>
              </a:rPr>
              <a:t>3 </a:t>
            </a:r>
            <a:r>
              <a:rPr lang="en-GB" b="1" dirty="0"/>
              <a:t>million euros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5EB8"/>
                </a:solidFill>
              </a:rPr>
              <a:t>11</a:t>
            </a:r>
            <a:r>
              <a:rPr lang="en-GB" b="1" dirty="0"/>
              <a:t> partners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5EB8"/>
                </a:solidFill>
              </a:rPr>
              <a:t>4</a:t>
            </a:r>
            <a:r>
              <a:rPr lang="en-GB" b="1" dirty="0"/>
              <a:t> years (including a pandemic)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005EB8"/>
                </a:solidFill>
              </a:rPr>
              <a:t>SHIFT</a:t>
            </a:r>
            <a:r>
              <a:rPr lang="en-GB" b="1" dirty="0"/>
              <a:t> has brought together people aged 45 and over along with health and academic professionals; to empower people in this community to participate, co-design and improve their sexual health and wellbeing.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70BD2-7FB3-4765-A400-8B4C08B76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4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What is SHIFT?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2420888"/>
            <a:ext cx="8712968" cy="374441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5EB8"/>
                </a:solidFill>
              </a:rPr>
              <a:t>S</a:t>
            </a:r>
            <a:r>
              <a:rPr lang="en-GB" dirty="0"/>
              <a:t>exual </a:t>
            </a:r>
            <a:r>
              <a:rPr lang="en-GB" b="1" dirty="0">
                <a:solidFill>
                  <a:srgbClr val="005EB8"/>
                </a:solidFill>
              </a:rPr>
              <a:t>H</a:t>
            </a:r>
            <a:r>
              <a:rPr lang="en-GB" dirty="0"/>
              <a:t>ealth </a:t>
            </a:r>
            <a:r>
              <a:rPr lang="en-GB" b="1" dirty="0">
                <a:solidFill>
                  <a:srgbClr val="005EB8"/>
                </a:solidFill>
              </a:rPr>
              <a:t>I</a:t>
            </a:r>
            <a:r>
              <a:rPr lang="en-GB" dirty="0"/>
              <a:t>n the over </a:t>
            </a:r>
            <a:r>
              <a:rPr lang="en-GB" b="1" dirty="0" err="1">
                <a:solidFill>
                  <a:srgbClr val="005EB8"/>
                </a:solidFill>
              </a:rPr>
              <a:t>F</a:t>
            </a:r>
            <a:r>
              <a:rPr lang="en-GB" dirty="0" err="1"/>
              <a:t>or</a:t>
            </a:r>
            <a:r>
              <a:rPr lang="en-GB" b="1" dirty="0" err="1">
                <a:solidFill>
                  <a:srgbClr val="005EB8"/>
                </a:solidFill>
              </a:rPr>
              <a:t>T</a:t>
            </a:r>
            <a:r>
              <a:rPr lang="en-GB" dirty="0" err="1"/>
              <a:t>y-fives</a:t>
            </a:r>
            <a:r>
              <a:rPr lang="en-GB" dirty="0"/>
              <a:t> is a project which aims to improve the sexual health and wellbeing of people over 45</a:t>
            </a:r>
            <a:endParaRPr lang="en-US" altLang="en-US" sz="1900" b="1" dirty="0"/>
          </a:p>
          <a:p>
            <a:pPr marL="457200" indent="-457200">
              <a:buFont typeface="+mj-lt"/>
              <a:buAutoNum type="arabicParenR"/>
            </a:pPr>
            <a:endParaRPr lang="en-GB" altLang="en-US" dirty="0"/>
          </a:p>
          <a:p>
            <a:r>
              <a:rPr lang="en-US" altLang="en-US" dirty="0"/>
              <a:t>Most sexual health information is geared towards certain at risk populations: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Young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LGBTQI+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Pregnant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But why SHIFT?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2420888"/>
            <a:ext cx="8712968" cy="3744415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b="1" dirty="0">
                <a:solidFill>
                  <a:srgbClr val="005EB8"/>
                </a:solidFill>
              </a:rPr>
              <a:t>World Health Organization (WHO) </a:t>
            </a:r>
            <a:r>
              <a:rPr lang="en-GB" dirty="0"/>
              <a:t>defines sexual health as a state of physical, emotional, mental and social wellbeing in relation to sexuality – it is not just the absence of disease, dysfunction or infirmity.</a:t>
            </a:r>
          </a:p>
          <a:p>
            <a:endParaRPr lang="en-GB" altLang="en-US" dirty="0"/>
          </a:p>
          <a:p>
            <a:r>
              <a:rPr lang="en-GB" altLang="en-US" dirty="0"/>
              <a:t>So what about the ‘silent majority’?</a:t>
            </a:r>
          </a:p>
          <a:p>
            <a:endParaRPr lang="en-GB" altLang="en-US" dirty="0"/>
          </a:p>
          <a:p>
            <a:r>
              <a:rPr lang="en-GB" altLang="en-US" dirty="0"/>
              <a:t>When did you last see any helpful publicity around sexual health or sexual wellbeing for people aged 45 plus?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7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160169-C5F9-4E39-ACE1-F18BD5FC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2517866" cy="141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783BE-4F8E-476F-98A0-686E5A1DE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97" y="3999420"/>
            <a:ext cx="1741233" cy="2743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8959BB-7A41-4F6B-B0CD-7DA612CA8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7695">
            <a:off x="9409" y="1059757"/>
            <a:ext cx="5992101" cy="115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09DB8-4621-4F59-B15B-66959D122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667" y="67805"/>
            <a:ext cx="2958103" cy="3787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8069E-5BC9-436F-9190-4F8BE1003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606" y="3454013"/>
            <a:ext cx="3402449" cy="3456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BE6F94-AA55-4B62-9E90-4306349FD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993" y="1591045"/>
            <a:ext cx="2932430" cy="3432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0EF77-4387-4A2F-8CDC-808639ED6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3583" y="3557654"/>
            <a:ext cx="5736833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160169-C5F9-4E39-ACE1-F18BD5FC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2517866" cy="1414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95260D-22B6-4521-B665-8688A3B9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840760" cy="2137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750F-4080-4B51-A09E-3C2D81DA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622522"/>
            <a:ext cx="6840760" cy="23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What is SHIFT?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2420888"/>
            <a:ext cx="8712968" cy="3744415"/>
          </a:xfrm>
        </p:spPr>
        <p:txBody>
          <a:bodyPr>
            <a:normAutofit/>
          </a:bodyPr>
          <a:lstStyle/>
          <a:p>
            <a:r>
              <a:rPr lang="en-GB" sz="1900" dirty="0"/>
              <a:t>There are 3 work streams in SHIFT</a:t>
            </a:r>
          </a:p>
          <a:p>
            <a:endParaRPr lang="en-GB" altLang="en-US" sz="1900" b="1" dirty="0"/>
          </a:p>
          <a:p>
            <a:r>
              <a:rPr lang="en-GB" altLang="en-US" sz="1900" b="1" dirty="0"/>
              <a:t>Work package 1: engaging with 45+ general population</a:t>
            </a:r>
          </a:p>
          <a:p>
            <a:endParaRPr lang="en-GB" altLang="en-US" sz="1900" b="1" dirty="0"/>
          </a:p>
          <a:p>
            <a:r>
              <a:rPr lang="en-GB" altLang="en-US" sz="1900" b="1" dirty="0"/>
              <a:t>Work package 2: engaging with vulnerable 45+ population (homeless, sex workers, persons with drug + alcohol dependence)</a:t>
            </a:r>
          </a:p>
          <a:p>
            <a:endParaRPr lang="en-GB" altLang="en-US" sz="1900" b="1" dirty="0"/>
          </a:p>
          <a:p>
            <a:r>
              <a:rPr lang="en-GB" altLang="en-US" sz="1900" b="1" dirty="0"/>
              <a:t>Work package 3: engaging with HCPs and people who work with and engage with populations aged 45+</a:t>
            </a:r>
          </a:p>
          <a:p>
            <a:endParaRPr lang="en-US" altLang="en-US" sz="1900" b="1" dirty="0"/>
          </a:p>
          <a:p>
            <a:pPr marL="457200" indent="-457200">
              <a:buFont typeface="+mj-lt"/>
              <a:buAutoNum type="arabicParenR"/>
            </a:pPr>
            <a:endParaRPr lang="en-GB" altLang="en-US" dirty="0"/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Who is delivering SHIFT?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2420888"/>
            <a:ext cx="8712968" cy="3744415"/>
          </a:xfrm>
        </p:spPr>
        <p:txBody>
          <a:bodyPr>
            <a:normAutofit/>
          </a:bodyPr>
          <a:lstStyle/>
          <a:p>
            <a:r>
              <a:rPr lang="en-GB" dirty="0"/>
              <a:t>There are Health, Public Health, Community and Academic partners from the UK, Belgium and the Netherlands working together to co-create, pilot and embed a model to engage with people aged 45 and older.</a:t>
            </a:r>
          </a:p>
          <a:p>
            <a:endParaRPr lang="en-GB" sz="1900" dirty="0"/>
          </a:p>
          <a:p>
            <a:r>
              <a:rPr lang="en-GB" dirty="0"/>
              <a:t>The model has been designed with the aim of encouraging the target population to consider their sexual health and take action.</a:t>
            </a:r>
          </a:p>
          <a:p>
            <a:endParaRPr lang="en-GB" dirty="0"/>
          </a:p>
          <a:p>
            <a:r>
              <a:rPr lang="en-GB" dirty="0"/>
              <a:t>SHIFT Sexual Health and Wellbeing Model to engage people aged 45+</a:t>
            </a:r>
          </a:p>
          <a:p>
            <a:endParaRPr lang="en-GB" dirty="0"/>
          </a:p>
          <a:p>
            <a:endParaRPr lang="en-US" altLang="en-US" sz="1900" b="1" dirty="0"/>
          </a:p>
          <a:p>
            <a:pPr marL="457200" indent="-457200">
              <a:buFont typeface="+mj-lt"/>
              <a:buAutoNum type="arabicParenR"/>
            </a:pPr>
            <a:endParaRPr lang="en-GB" altLang="en-US" dirty="0"/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28800"/>
            <a:ext cx="8820472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400" dirty="0"/>
              <a:t>Key Target Themes of SHIFT</a:t>
            </a:r>
            <a:endParaRPr lang="en-US" alt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367" y="2420888"/>
            <a:ext cx="8304105" cy="3744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endParaRPr lang="en-GB" altLang="en-US" dirty="0"/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426"/>
            <a:ext cx="2515216" cy="1410476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3075" idx="2"/>
          </p:cNvCxnSpPr>
          <p:nvPr/>
        </p:nvCxnSpPr>
        <p:spPr>
          <a:xfrm>
            <a:off x="4668420" y="2420888"/>
            <a:ext cx="0" cy="3744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075" idx="1"/>
            <a:endCxn id="3075" idx="3"/>
          </p:cNvCxnSpPr>
          <p:nvPr/>
        </p:nvCxnSpPr>
        <p:spPr>
          <a:xfrm>
            <a:off x="516367" y="4293096"/>
            <a:ext cx="8304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36846" y="2529660"/>
            <a:ext cx="4320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Awareness</a:t>
            </a:r>
          </a:p>
          <a:p>
            <a:r>
              <a:rPr lang="en-GB" sz="1400" dirty="0"/>
              <a:t>Campaigns internet / press publication</a:t>
            </a:r>
          </a:p>
          <a:p>
            <a:r>
              <a:rPr lang="en-GB" sz="1400" dirty="0"/>
              <a:t>Peer educators / Community educators</a:t>
            </a:r>
          </a:p>
          <a:p>
            <a:r>
              <a:rPr lang="en-GB" sz="1400" dirty="0"/>
              <a:t>Combining services with social events</a:t>
            </a:r>
          </a:p>
          <a:p>
            <a:r>
              <a:rPr lang="en-GB" sz="1400" dirty="0"/>
              <a:t>Developing &amp; utilising country/region-specific resources </a:t>
            </a:r>
          </a:p>
          <a:p>
            <a:r>
              <a:rPr lang="en-GB" sz="1400" dirty="0"/>
              <a:t>Dedicated SHIFT website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1260" y="4455556"/>
            <a:ext cx="4432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Stigma </a:t>
            </a:r>
          </a:p>
          <a:p>
            <a:r>
              <a:rPr lang="en-GB" sz="1400" dirty="0"/>
              <a:t>Change cultural societal norms about sex &amp; sexual health</a:t>
            </a:r>
          </a:p>
          <a:p>
            <a:r>
              <a:rPr lang="en-GB" sz="1400" dirty="0"/>
              <a:t>Improve communication – age / diversity / inclusive</a:t>
            </a:r>
          </a:p>
          <a:p>
            <a:r>
              <a:rPr lang="en-GB" sz="1400" dirty="0"/>
              <a:t>Improved availability of information, advice, signposting</a:t>
            </a:r>
          </a:p>
          <a:p>
            <a:r>
              <a:rPr lang="en-GB" sz="1400" dirty="0"/>
              <a:t>Improving trust and facilitating better relationships between the community and health care professionals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100" y="2505935"/>
            <a:ext cx="4320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Knowledge</a:t>
            </a:r>
          </a:p>
          <a:p>
            <a:r>
              <a:rPr lang="en-GB" sz="1400" dirty="0"/>
              <a:t>Promotion of good sex, sexual health and wellbeing</a:t>
            </a:r>
          </a:p>
          <a:p>
            <a:r>
              <a:rPr lang="en-GB" sz="1400" dirty="0"/>
              <a:t>Risk, behaviours, normal ageing</a:t>
            </a:r>
          </a:p>
          <a:p>
            <a:r>
              <a:rPr lang="en-GB" sz="1400" dirty="0"/>
              <a:t>Improve ease of access to information</a:t>
            </a:r>
          </a:p>
          <a:p>
            <a:r>
              <a:rPr lang="en-GB" sz="1400" dirty="0"/>
              <a:t>Clear and inclusive language</a:t>
            </a:r>
          </a:p>
          <a:p>
            <a:r>
              <a:rPr lang="en-GB" sz="1400" dirty="0"/>
              <a:t>Improve knowledge of HCPs and WW (WP-3)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4455556"/>
            <a:ext cx="43204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Access</a:t>
            </a:r>
          </a:p>
          <a:p>
            <a:r>
              <a:rPr lang="en-GB" sz="1400" dirty="0"/>
              <a:t>Collaborative services with communities</a:t>
            </a:r>
          </a:p>
          <a:p>
            <a:r>
              <a:rPr lang="en-GB" sz="1400" dirty="0"/>
              <a:t>Online, telephone and F2F provision</a:t>
            </a:r>
          </a:p>
          <a:p>
            <a:r>
              <a:rPr lang="en-GB" sz="1400" dirty="0"/>
              <a:t>Inclusive and accessible information and services</a:t>
            </a:r>
          </a:p>
          <a:p>
            <a:r>
              <a:rPr lang="en-GB" sz="1400" dirty="0"/>
              <a:t>Services reflect local needs / requirements</a:t>
            </a:r>
          </a:p>
          <a:p>
            <a:r>
              <a:rPr lang="en-GB" sz="1400" dirty="0"/>
              <a:t>Appointments outside ‘working hours’ to increase access across the system</a:t>
            </a:r>
          </a:p>
          <a:p>
            <a:r>
              <a:rPr lang="en-GB" sz="1400" dirty="0"/>
              <a:t>What effect will COVID have?</a:t>
            </a:r>
          </a:p>
        </p:txBody>
      </p:sp>
    </p:spTree>
    <p:extLst>
      <p:ext uri="{BB962C8B-B14F-4D97-AF65-F5344CB8AC3E}">
        <p14:creationId xmlns:p14="http://schemas.microsoft.com/office/powerpoint/2010/main" val="1133666906"/>
      </p:ext>
    </p:extLst>
  </p:cSld>
  <p:clrMapOvr>
    <a:masterClrMapping/>
  </p:clrMapOvr>
</p:sld>
</file>

<file path=ppt/theme/theme1.xml><?xml version="1.0" encoding="utf-8"?>
<a:theme xmlns:a="http://schemas.openxmlformats.org/drawingml/2006/main" name="KCHFT mast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11947</TotalTime>
  <Words>1409</Words>
  <Application>Microsoft Office PowerPoint</Application>
  <PresentationFormat>On-screen Show (4:3)</PresentationFormat>
  <Paragraphs>259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</vt:lpstr>
      <vt:lpstr>Bahnschrift Light SemiCondensed</vt:lpstr>
      <vt:lpstr>Calibri</vt:lpstr>
      <vt:lpstr>Times New Roman</vt:lpstr>
      <vt:lpstr>Wingdings</vt:lpstr>
      <vt:lpstr>Wingdings 2</vt:lpstr>
      <vt:lpstr>KCHFT master slides</vt:lpstr>
      <vt:lpstr> SHIFT:  What it is and why it matters!  </vt:lpstr>
      <vt:lpstr>SHIFT</vt:lpstr>
      <vt:lpstr>What is SHIFT?</vt:lpstr>
      <vt:lpstr>But why SHIFT?</vt:lpstr>
      <vt:lpstr>PowerPoint Presentation</vt:lpstr>
      <vt:lpstr>PowerPoint Presentation</vt:lpstr>
      <vt:lpstr>What is SHIFT?</vt:lpstr>
      <vt:lpstr>Who is delivering SHIFT?</vt:lpstr>
      <vt:lpstr>Key Target Themes of SHIFT</vt:lpstr>
      <vt:lpstr>PowerPoint Presentation</vt:lpstr>
      <vt:lpstr>What is the SHIFT model?</vt:lpstr>
      <vt:lpstr>PowerPoint Presentation</vt:lpstr>
      <vt:lpstr>PowerPoint Presentation</vt:lpstr>
      <vt:lpstr>SHIFT Hub Website</vt:lpstr>
      <vt:lpstr>PowerPoint Presentation</vt:lpstr>
      <vt:lpstr>SHIFT – STI trends (UK data)</vt:lpstr>
      <vt:lpstr>Sexual Health and Wellbeing &amp; Healthy Ageing</vt:lpstr>
      <vt:lpstr>PowerPoint Presentation</vt:lpstr>
    </vt:vector>
  </TitlesOfParts>
  <Company>Kent &amp; Medway Partnership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Charlotte.Morgan</dc:creator>
  <cp:lastModifiedBy>Brough Sally</cp:lastModifiedBy>
  <cp:revision>253</cp:revision>
  <dcterms:created xsi:type="dcterms:W3CDTF">2017-08-04T12:52:42Z</dcterms:created>
  <dcterms:modified xsi:type="dcterms:W3CDTF">2022-12-08T13:37:58Z</dcterms:modified>
</cp:coreProperties>
</file>